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99" r:id="rId3"/>
    <p:sldId id="304" r:id="rId4"/>
    <p:sldId id="305" r:id="rId5"/>
    <p:sldId id="312" r:id="rId6"/>
    <p:sldId id="306" r:id="rId7"/>
    <p:sldId id="307" r:id="rId8"/>
    <p:sldId id="313" r:id="rId9"/>
    <p:sldId id="308" r:id="rId10"/>
    <p:sldId id="314" r:id="rId11"/>
    <p:sldId id="315" r:id="rId12"/>
    <p:sldId id="311" r:id="rId13"/>
    <p:sldId id="31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B22751DD-CAEA-4B11-9874-55E3EC1BA3CA}">
          <p14:sldIdLst>
            <p14:sldId id="256"/>
            <p14:sldId id="299"/>
            <p14:sldId id="304"/>
            <p14:sldId id="305"/>
            <p14:sldId id="312"/>
            <p14:sldId id="306"/>
            <p14:sldId id="307"/>
            <p14:sldId id="313"/>
            <p14:sldId id="308"/>
            <p14:sldId id="314"/>
            <p14:sldId id="315"/>
            <p14:sldId id="311"/>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108" autoAdjust="0"/>
  </p:normalViewPr>
  <p:slideViewPr>
    <p:cSldViewPr snapToGrid="0">
      <p:cViewPr varScale="1">
        <p:scale>
          <a:sx n="62" d="100"/>
          <a:sy n="62" d="100"/>
        </p:scale>
        <p:origin x="82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b11\Desktop\&#12300;&#36275;&#29699;6&#24180;&#35336;&#30059;&#22238;&#39015;&#33287;&#23637;&#26395;&#12301;&#24231;&#35527;&#26371;&#21443;&#32771;&#36039;&#26009;\&#20845;&#24180;&#35336;&#21123;&#38928;&#31639;&#22519;&#34892;&#29376;&#2784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b11\Desktop\&#12300;&#36275;&#29699;6&#24180;&#35336;&#30059;&#22238;&#39015;&#33287;&#23637;&#26395;&#12301;&#24231;&#35527;&#26371;&#21443;&#32771;&#36039;&#26009;\&#20845;&#24180;&#35336;&#21123;&#38928;&#31639;&#22519;&#34892;&#29376;&#2784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953265550544046"/>
          <c:y val="3.3021796588620811E-2"/>
          <c:w val="0.56201004000713506"/>
          <c:h val="0.84469639051039624"/>
        </c:manualLayout>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0"/>
              <c:layout>
                <c:manualLayout>
                  <c:x val="1.7617126606724407E-2"/>
                  <c:y val="-2.350964580404568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FFB-4886-BF2C-80ABEA04DD2A}"/>
                </c:ext>
              </c:extLst>
            </c:dLbl>
            <c:dLbl>
              <c:idx val="1"/>
              <c:layout>
                <c:manualLayout>
                  <c:x val="2.5815749097059894E-2"/>
                  <c:y val="-8.620103881308115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FFB-4886-BF2C-80ABEA04DD2A}"/>
                </c:ext>
              </c:extLst>
            </c:dLbl>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微軟正黑體" panose="020B0604030504040204" pitchFamily="34" charset="-120"/>
                    <a:cs typeface="+mn-cs"/>
                  </a:defRPr>
                </a:pPr>
                <a:endParaRPr lang="zh-TW"/>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工作表1!$A$16:$A$19</c:f>
              <c:strCache>
                <c:ptCount val="4"/>
                <c:pt idx="0">
                  <c:v>健全國家隊選訓賽輔獎</c:v>
                </c:pt>
                <c:pt idx="1">
                  <c:v>推動企業足球(半職業)運動發展</c:v>
                </c:pt>
                <c:pt idx="2">
                  <c:v>完善硬體設施</c:v>
                </c:pt>
                <c:pt idx="3">
                  <c:v>鼓勵各級學校籌組足球隊</c:v>
                </c:pt>
              </c:strCache>
            </c:strRef>
          </c:cat>
          <c:val>
            <c:numRef>
              <c:f>工作表1!$D$16:$D$19</c:f>
              <c:numCache>
                <c:formatCode>#,##0_);[Red]\(#,##0\)</c:formatCode>
                <c:ptCount val="4"/>
                <c:pt idx="0">
                  <c:v>91856</c:v>
                </c:pt>
                <c:pt idx="1">
                  <c:v>82121</c:v>
                </c:pt>
                <c:pt idx="2">
                  <c:v>505911</c:v>
                </c:pt>
                <c:pt idx="3">
                  <c:v>501452</c:v>
                </c:pt>
              </c:numCache>
            </c:numRef>
          </c:val>
          <c:extLst>
            <c:ext xmlns:c16="http://schemas.microsoft.com/office/drawing/2014/chart" uri="{C3380CC4-5D6E-409C-BE32-E72D297353CC}">
              <c16:uniqueId val="{00000000-BFFB-4886-BF2C-80ABEA04DD2A}"/>
            </c:ext>
          </c:extLst>
        </c:ser>
        <c:dLbls>
          <c:dLblPos val="inEnd"/>
          <c:showLegendKey val="0"/>
          <c:showVal val="1"/>
          <c:showCatName val="0"/>
          <c:showSerName val="0"/>
          <c:showPercent val="0"/>
          <c:showBubbleSize val="0"/>
        </c:dLbls>
        <c:gapWidth val="65"/>
        <c:axId val="753834304"/>
        <c:axId val="753831808"/>
      </c:barChart>
      <c:catAx>
        <c:axId val="75383430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000" b="0" i="0" u="none" strike="noStrike" kern="1200" cap="all" baseline="0">
                <a:solidFill>
                  <a:schemeClr val="dk1">
                    <a:lumMod val="75000"/>
                    <a:lumOff val="25000"/>
                  </a:schemeClr>
                </a:solidFill>
                <a:latin typeface="+mn-lt"/>
                <a:ea typeface="微軟正黑體" panose="020B0604030504040204" pitchFamily="34" charset="-120"/>
                <a:cs typeface="+mn-cs"/>
              </a:defRPr>
            </a:pPr>
            <a:endParaRPr lang="zh-TW"/>
          </a:p>
        </c:txPr>
        <c:crossAx val="753831808"/>
        <c:crosses val="autoZero"/>
        <c:auto val="1"/>
        <c:lblAlgn val="ctr"/>
        <c:lblOffset val="100"/>
        <c:noMultiLvlLbl val="0"/>
      </c:catAx>
      <c:valAx>
        <c:axId val="75383180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dk1">
                    <a:lumMod val="75000"/>
                    <a:lumOff val="25000"/>
                  </a:schemeClr>
                </a:solidFill>
                <a:latin typeface="+mn-lt"/>
                <a:ea typeface="微軟正黑體" panose="020B0604030504040204" pitchFamily="34" charset="-120"/>
                <a:cs typeface="+mn-cs"/>
              </a:defRPr>
            </a:pPr>
            <a:endParaRPr lang="zh-TW"/>
          </a:p>
        </c:txPr>
        <c:crossAx val="75383430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2000" baseline="0">
          <a:ea typeface="微軟正黑體" panose="020B0604030504040204" pitchFamily="34" charset="-120"/>
        </a:defRPr>
      </a:pPr>
      <a:endParaRPr lang="zh-TW"/>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工作表1!$A$16:$A$19</c:f>
              <c:strCache>
                <c:ptCount val="4"/>
                <c:pt idx="0">
                  <c:v>健全國家隊選訓賽輔獎</c:v>
                </c:pt>
                <c:pt idx="1">
                  <c:v>推動企業足球(半職業)運動發展</c:v>
                </c:pt>
                <c:pt idx="2">
                  <c:v>完善硬體設施</c:v>
                </c:pt>
                <c:pt idx="3">
                  <c:v>鼓勵各級學校籌組足球隊</c:v>
                </c:pt>
              </c:strCache>
            </c:strRef>
          </c:cat>
          <c:val>
            <c:numRef>
              <c:f>工作表1!$F$16:$F$19</c:f>
              <c:numCache>
                <c:formatCode>0.00%</c:formatCode>
                <c:ptCount val="4"/>
                <c:pt idx="0">
                  <c:v>0.29199999999999998</c:v>
                </c:pt>
                <c:pt idx="1">
                  <c:v>0.59499999999999997</c:v>
                </c:pt>
                <c:pt idx="2">
                  <c:v>0.86954526469936111</c:v>
                </c:pt>
                <c:pt idx="3">
                  <c:v>1.0880000000000001</c:v>
                </c:pt>
              </c:numCache>
            </c:numRef>
          </c:val>
          <c:extLst>
            <c:ext xmlns:c16="http://schemas.microsoft.com/office/drawing/2014/chart" uri="{C3380CC4-5D6E-409C-BE32-E72D297353CC}">
              <c16:uniqueId val="{00000000-8161-4B0F-88D0-968DE2A7F4EB}"/>
            </c:ext>
          </c:extLst>
        </c:ser>
        <c:dLbls>
          <c:dLblPos val="inEnd"/>
          <c:showLegendKey val="0"/>
          <c:showVal val="1"/>
          <c:showCatName val="0"/>
          <c:showSerName val="0"/>
          <c:showPercent val="0"/>
          <c:showBubbleSize val="0"/>
        </c:dLbls>
        <c:gapWidth val="65"/>
        <c:axId val="822541104"/>
        <c:axId val="822542768"/>
      </c:barChart>
      <c:catAx>
        <c:axId val="82254110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000" b="1" i="0" u="none" strike="noStrike" kern="1200" cap="all" baseline="0">
                <a:solidFill>
                  <a:schemeClr val="tx1"/>
                </a:solidFill>
                <a:latin typeface="+mn-lt"/>
                <a:ea typeface="+mn-ea"/>
                <a:cs typeface="+mn-cs"/>
              </a:defRPr>
            </a:pPr>
            <a:endParaRPr lang="zh-TW"/>
          </a:p>
        </c:txPr>
        <c:crossAx val="822542768"/>
        <c:crosses val="autoZero"/>
        <c:auto val="1"/>
        <c:lblAlgn val="ctr"/>
        <c:lblOffset val="100"/>
        <c:noMultiLvlLbl val="0"/>
      </c:catAx>
      <c:valAx>
        <c:axId val="82254276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zh-TW"/>
          </a:p>
        </c:txPr>
        <c:crossAx val="82254110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2000" b="1">
          <a:solidFill>
            <a:schemeClr val="tx1"/>
          </a:solidFill>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205909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87944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輔助字幕)">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8813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2426130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6088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459605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2784776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138493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5455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5667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61689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305284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364549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335228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68600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1B75C681-D1B3-4F76-93EE-0F2DF728813E}" type="datetimeFigureOut">
              <a:rPr lang="zh-TW" altLang="en-US" smtClean="0"/>
              <a:t>2022/4/23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48477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75C681-D1B3-4F76-93EE-0F2DF728813E}" type="datetimeFigureOut">
              <a:rPr lang="zh-TW" altLang="en-US" smtClean="0"/>
              <a:t>2022/4/23</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F267F3-3D7E-41BB-9E7C-76FC53B4062E}" type="slidenum">
              <a:rPr lang="zh-TW" altLang="en-US" smtClean="0"/>
              <a:t>‹#›</a:t>
            </a:fld>
            <a:endParaRPr lang="zh-TW" altLang="en-US"/>
          </a:p>
        </p:txBody>
      </p:sp>
    </p:spTree>
    <p:extLst>
      <p:ext uri="{BB962C8B-B14F-4D97-AF65-F5344CB8AC3E}">
        <p14:creationId xmlns:p14="http://schemas.microsoft.com/office/powerpoint/2010/main" val="158916405"/>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B1E7DD-A723-4A95-90AF-41883D0A337F}"/>
              </a:ext>
            </a:extLst>
          </p:cNvPr>
          <p:cNvSpPr>
            <a:spLocks noGrp="1"/>
          </p:cNvSpPr>
          <p:nvPr>
            <p:ph type="ctrTitle"/>
          </p:nvPr>
        </p:nvSpPr>
        <p:spPr>
          <a:xfrm>
            <a:off x="0" y="4735588"/>
            <a:ext cx="10082487" cy="2521861"/>
          </a:xfrm>
        </p:spPr>
        <p:txBody>
          <a:bodyPr/>
          <a:lstStyle/>
          <a:p>
            <a:pPr algn="ctr">
              <a:lnSpc>
                <a:spcPct val="150000"/>
              </a:lnSpc>
            </a:pPr>
            <a:r>
              <a:rPr lang="zh-TW" altLang="en-US" sz="4800" b="1" kern="100" dirty="0">
                <a:solidFill>
                  <a:schemeClr val="tx1"/>
                </a:solidFill>
                <a:effectLst/>
                <a:latin typeface="+mj-ea"/>
                <a:cs typeface="Times New Roman" panose="02020603050405020304" pitchFamily="18" charset="0"/>
              </a:rPr>
              <a:t>「</a:t>
            </a:r>
            <a:r>
              <a:rPr lang="zh-TW" altLang="zh-TW" sz="4800" b="1" kern="100" dirty="0">
                <a:solidFill>
                  <a:schemeClr val="tx1"/>
                </a:solidFill>
                <a:effectLst/>
                <a:latin typeface="+mj-ea"/>
                <a:cs typeface="Times New Roman" panose="02020603050405020304" pitchFamily="18" charset="0"/>
              </a:rPr>
              <a:t>足球六年計劃</a:t>
            </a:r>
            <a:r>
              <a:rPr lang="zh-TW" altLang="en-US" sz="4800" b="1" kern="100" dirty="0">
                <a:solidFill>
                  <a:schemeClr val="tx1"/>
                </a:solidFill>
                <a:effectLst/>
                <a:latin typeface="+mj-ea"/>
                <a:cs typeface="Times New Roman" panose="02020603050405020304" pitchFamily="18" charset="0"/>
              </a:rPr>
              <a:t>回顧與展望」座談會</a:t>
            </a:r>
            <a:br>
              <a:rPr lang="en-US" altLang="zh-TW" sz="4800" b="1" kern="100" dirty="0">
                <a:solidFill>
                  <a:schemeClr val="tx1"/>
                </a:solidFill>
                <a:effectLst/>
                <a:latin typeface="+mj-ea"/>
                <a:cs typeface="Times New Roman" panose="02020603050405020304" pitchFamily="18" charset="0"/>
              </a:rPr>
            </a:br>
            <a:r>
              <a:rPr lang="zh-TW" altLang="en-US" sz="4800" b="1" kern="100" dirty="0">
                <a:solidFill>
                  <a:schemeClr val="tx1"/>
                </a:solidFill>
                <a:effectLst/>
                <a:latin typeface="+mj-ea"/>
                <a:cs typeface="Times New Roman" panose="02020603050405020304" pitchFamily="18" charset="0"/>
              </a:rPr>
              <a:t>總結報告</a:t>
            </a:r>
            <a:br>
              <a:rPr lang="en-US" altLang="zh-TW" sz="4800" b="1" kern="100" dirty="0">
                <a:solidFill>
                  <a:schemeClr val="tx1"/>
                </a:solidFill>
                <a:effectLst/>
                <a:latin typeface="+mj-ea"/>
                <a:cs typeface="Times New Roman" panose="02020603050405020304" pitchFamily="18" charset="0"/>
              </a:rPr>
            </a:br>
            <a:br>
              <a:rPr lang="en-US" altLang="zh-TW" sz="4800" b="1" kern="100" dirty="0">
                <a:solidFill>
                  <a:schemeClr val="tx1"/>
                </a:solidFill>
                <a:effectLst/>
                <a:latin typeface="+mj-ea"/>
                <a:cs typeface="Times New Roman" panose="02020603050405020304" pitchFamily="18" charset="0"/>
              </a:rPr>
            </a:br>
            <a:endParaRPr lang="zh-TW" altLang="en-US" sz="4800" b="1" dirty="0">
              <a:solidFill>
                <a:schemeClr val="tx1"/>
              </a:solidFill>
              <a:latin typeface="+mj-ea"/>
            </a:endParaRPr>
          </a:p>
        </p:txBody>
      </p:sp>
      <p:sp>
        <p:nvSpPr>
          <p:cNvPr id="4" name="標題 1">
            <a:extLst>
              <a:ext uri="{FF2B5EF4-FFF2-40B4-BE49-F238E27FC236}">
                <a16:creationId xmlns:a16="http://schemas.microsoft.com/office/drawing/2014/main" id="{0477C0B4-0FF1-404F-8CEC-DF26900C5DE6}"/>
              </a:ext>
            </a:extLst>
          </p:cNvPr>
          <p:cNvSpPr txBox="1">
            <a:spLocks/>
          </p:cNvSpPr>
          <p:nvPr/>
        </p:nvSpPr>
        <p:spPr>
          <a:xfrm>
            <a:off x="3220720" y="5029200"/>
            <a:ext cx="4509134" cy="122138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zh-TW" altLang="en-US" sz="4000" b="1" dirty="0">
              <a:solidFill>
                <a:schemeClr val="tx1"/>
              </a:solidFill>
              <a:latin typeface="+mj-ea"/>
            </a:endParaRPr>
          </a:p>
        </p:txBody>
      </p:sp>
    </p:spTree>
    <p:extLst>
      <p:ext uri="{BB962C8B-B14F-4D97-AF65-F5344CB8AC3E}">
        <p14:creationId xmlns:p14="http://schemas.microsoft.com/office/powerpoint/2010/main" val="103363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E612C5-9735-4D75-D58C-0FAAF224412D}"/>
              </a:ext>
            </a:extLst>
          </p:cNvPr>
          <p:cNvSpPr>
            <a:spLocks noGrp="1"/>
          </p:cNvSpPr>
          <p:nvPr>
            <p:ph type="title"/>
          </p:nvPr>
        </p:nvSpPr>
        <p:spPr>
          <a:xfrm>
            <a:off x="512947" y="609601"/>
            <a:ext cx="8596668" cy="797960"/>
          </a:xfrm>
        </p:spPr>
        <p:txBody>
          <a:bodyPr>
            <a:normAutofit/>
          </a:bodyPr>
          <a:lstStyle/>
          <a:p>
            <a:r>
              <a:rPr lang="zh-TW" altLang="en-US" sz="4000" b="1" dirty="0">
                <a:solidFill>
                  <a:schemeClr val="tx1"/>
                </a:solidFill>
                <a:latin typeface="+mn-ea"/>
                <a:ea typeface="+mn-ea"/>
              </a:rPr>
              <a:t>子題四：完善硬體設施</a:t>
            </a:r>
          </a:p>
        </p:txBody>
      </p:sp>
      <p:sp>
        <p:nvSpPr>
          <p:cNvPr id="3" name="內容版面配置區 2">
            <a:extLst>
              <a:ext uri="{FF2B5EF4-FFF2-40B4-BE49-F238E27FC236}">
                <a16:creationId xmlns:a16="http://schemas.microsoft.com/office/drawing/2014/main" id="{E304BEDB-DAE7-4D41-8F9C-88D76D0C21F4}"/>
              </a:ext>
            </a:extLst>
          </p:cNvPr>
          <p:cNvSpPr>
            <a:spLocks noGrp="1"/>
          </p:cNvSpPr>
          <p:nvPr>
            <p:ph idx="1"/>
          </p:nvPr>
        </p:nvSpPr>
        <p:spPr>
          <a:xfrm>
            <a:off x="677334" y="1407560"/>
            <a:ext cx="9113938" cy="5363109"/>
          </a:xfrm>
        </p:spPr>
        <p:txBody>
          <a:bodyPr>
            <a:normAutofit/>
          </a:bodyPr>
          <a:lstStyle/>
          <a:p>
            <a:pPr>
              <a:lnSpc>
                <a:spcPct val="150000"/>
              </a:lnSpc>
            </a:pPr>
            <a:r>
              <a:rPr lang="zh-TW" altLang="en-US" sz="3000" b="1" dirty="0"/>
              <a:t>設施組長：「雞生蛋；蛋生雞」的矛盾，是要先有企業球隊，還是該先有足球場？</a:t>
            </a:r>
            <a:endParaRPr lang="en-US" altLang="zh-TW" sz="3000" b="1" dirty="0"/>
          </a:p>
          <a:p>
            <a:pPr>
              <a:lnSpc>
                <a:spcPct val="150000"/>
              </a:lnSpc>
            </a:pPr>
            <a:r>
              <a:rPr lang="zh-TW" altLang="en-US" sz="3000" b="1" dirty="0"/>
              <a:t>台中經驗：只要有心，足球場地也是可以大步向前</a:t>
            </a:r>
            <a:endParaRPr lang="en-US" altLang="zh-TW" sz="3000" b="1" dirty="0"/>
          </a:p>
          <a:p>
            <a:pPr lvl="1">
              <a:lnSpc>
                <a:spcPct val="150000"/>
              </a:lnSpc>
            </a:pPr>
            <a:r>
              <a:rPr lang="zh-TW" altLang="en-US" sz="2800" b="1" dirty="0"/>
              <a:t>軟、硬體並進的城市足球發展策略</a:t>
            </a:r>
            <a:endParaRPr lang="en-US" altLang="zh-TW" sz="2800" b="1" dirty="0"/>
          </a:p>
          <a:p>
            <a:pPr lvl="1">
              <a:lnSpc>
                <a:spcPct val="150000"/>
              </a:lnSpc>
            </a:pPr>
            <a:r>
              <a:rPr lang="zh-TW" altLang="en-US" sz="2800" b="1" dirty="0"/>
              <a:t>台中足球園區的具體實踐</a:t>
            </a:r>
            <a:endParaRPr lang="en-US" altLang="zh-TW" sz="2800" b="1" dirty="0"/>
          </a:p>
          <a:p>
            <a:pPr>
              <a:lnSpc>
                <a:spcPct val="150000"/>
              </a:lnSpc>
            </a:pPr>
            <a:r>
              <a:rPr lang="zh-TW" altLang="en-US" sz="3000" b="1" dirty="0"/>
              <a:t>前瞻計畫的足球設施補助反而進入了田徑項目修繕</a:t>
            </a:r>
            <a:endParaRPr lang="en-US" altLang="zh-TW" sz="3000" b="1" dirty="0"/>
          </a:p>
          <a:p>
            <a:pPr>
              <a:lnSpc>
                <a:spcPct val="150000"/>
              </a:lnSpc>
            </a:pPr>
            <a:r>
              <a:rPr lang="zh-TW" altLang="en-US" sz="2800" b="1" dirty="0"/>
              <a:t>現有法規對於足球場的不友善</a:t>
            </a:r>
            <a:endParaRPr lang="en-US" altLang="zh-TW" sz="3000" b="1" dirty="0"/>
          </a:p>
        </p:txBody>
      </p:sp>
    </p:spTree>
    <p:extLst>
      <p:ext uri="{BB962C8B-B14F-4D97-AF65-F5344CB8AC3E}">
        <p14:creationId xmlns:p14="http://schemas.microsoft.com/office/powerpoint/2010/main" val="34709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E612C5-9735-4D75-D58C-0FAAF224412D}"/>
              </a:ext>
            </a:extLst>
          </p:cNvPr>
          <p:cNvSpPr>
            <a:spLocks noGrp="1"/>
          </p:cNvSpPr>
          <p:nvPr>
            <p:ph type="title"/>
          </p:nvPr>
        </p:nvSpPr>
        <p:spPr>
          <a:xfrm>
            <a:off x="512947" y="609601"/>
            <a:ext cx="8596668" cy="797960"/>
          </a:xfrm>
        </p:spPr>
        <p:txBody>
          <a:bodyPr>
            <a:normAutofit fontScale="90000"/>
          </a:bodyPr>
          <a:lstStyle/>
          <a:p>
            <a:pPr>
              <a:lnSpc>
                <a:spcPct val="150000"/>
              </a:lnSpc>
            </a:pPr>
            <a:r>
              <a:rPr lang="zh-TW" altLang="en-US" sz="4000" b="1" dirty="0">
                <a:solidFill>
                  <a:schemeClr val="tx1"/>
                </a:solidFill>
                <a:latin typeface="+mn-ea"/>
                <a:ea typeface="+mn-ea"/>
              </a:rPr>
              <a:t>子題四：完善硬體設施</a:t>
            </a:r>
          </a:p>
        </p:txBody>
      </p:sp>
      <p:sp>
        <p:nvSpPr>
          <p:cNvPr id="3" name="內容版面配置區 2">
            <a:extLst>
              <a:ext uri="{FF2B5EF4-FFF2-40B4-BE49-F238E27FC236}">
                <a16:creationId xmlns:a16="http://schemas.microsoft.com/office/drawing/2014/main" id="{E304BEDB-DAE7-4D41-8F9C-88D76D0C21F4}"/>
              </a:ext>
            </a:extLst>
          </p:cNvPr>
          <p:cNvSpPr>
            <a:spLocks noGrp="1"/>
          </p:cNvSpPr>
          <p:nvPr>
            <p:ph idx="1"/>
          </p:nvPr>
        </p:nvSpPr>
        <p:spPr>
          <a:xfrm>
            <a:off x="677334" y="1407561"/>
            <a:ext cx="9113938" cy="5311738"/>
          </a:xfrm>
        </p:spPr>
        <p:txBody>
          <a:bodyPr>
            <a:normAutofit fontScale="92500" lnSpcReduction="10000"/>
          </a:bodyPr>
          <a:lstStyle/>
          <a:p>
            <a:pPr>
              <a:lnSpc>
                <a:spcPct val="170000"/>
              </a:lnSpc>
            </a:pPr>
            <a:r>
              <a:rPr lang="zh-TW" altLang="en-US" sz="3000" b="1" dirty="0"/>
              <a:t>千足計畫精神的實踐：不是要全部變成足球場，而是要讓處處都有空間能夠踢足球。</a:t>
            </a:r>
            <a:endParaRPr lang="en-US" altLang="zh-TW" sz="3000" b="1" dirty="0"/>
          </a:p>
          <a:p>
            <a:pPr>
              <a:lnSpc>
                <a:spcPct val="170000"/>
              </a:lnSpc>
            </a:pPr>
            <a:r>
              <a:rPr lang="zh-TW" altLang="en-US" sz="3000" b="1" dirty="0"/>
              <a:t>健身工廠「義宏足球場」、東門城「鐵道足球場」：足球場地設施的政策協助與公私協力可能性</a:t>
            </a:r>
            <a:endParaRPr lang="en-US" altLang="zh-TW" sz="3000" b="1" dirty="0"/>
          </a:p>
          <a:p>
            <a:pPr>
              <a:lnSpc>
                <a:spcPct val="170000"/>
              </a:lnSpc>
            </a:pPr>
            <a:r>
              <a:rPr lang="zh-TW" altLang="en-US" sz="3000" b="1" dirty="0"/>
              <a:t>同安國小經驗：體育署補助興建的公共性與公益性應把補助用地做為地區足球公共財之要求納入規格</a:t>
            </a:r>
            <a:endParaRPr lang="en-US" altLang="zh-TW" sz="3000" b="1" dirty="0"/>
          </a:p>
          <a:p>
            <a:pPr>
              <a:lnSpc>
                <a:spcPct val="170000"/>
              </a:lnSpc>
            </a:pPr>
            <a:r>
              <a:rPr lang="zh-TW" altLang="en-US" sz="3000" b="1" dirty="0"/>
              <a:t>國家足球訓練中心的興建</a:t>
            </a:r>
            <a:endParaRPr lang="en-US" altLang="zh-TW" sz="3000" b="1" dirty="0"/>
          </a:p>
        </p:txBody>
      </p:sp>
    </p:spTree>
    <p:extLst>
      <p:ext uri="{BB962C8B-B14F-4D97-AF65-F5344CB8AC3E}">
        <p14:creationId xmlns:p14="http://schemas.microsoft.com/office/powerpoint/2010/main" val="3911060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BF6D000-8031-1971-B773-792F884D5D08}"/>
              </a:ext>
            </a:extLst>
          </p:cNvPr>
          <p:cNvSpPr>
            <a:spLocks noGrp="1"/>
          </p:cNvSpPr>
          <p:nvPr>
            <p:ph type="title"/>
          </p:nvPr>
        </p:nvSpPr>
        <p:spPr>
          <a:xfrm>
            <a:off x="677333" y="270553"/>
            <a:ext cx="8596668" cy="797960"/>
          </a:xfrm>
        </p:spPr>
        <p:txBody>
          <a:bodyPr/>
          <a:lstStyle/>
          <a:p>
            <a:r>
              <a:rPr lang="zh-TW" altLang="en-US" b="1" dirty="0">
                <a:solidFill>
                  <a:schemeClr val="tx1"/>
                </a:solidFill>
                <a:latin typeface="+mn-ea"/>
                <a:ea typeface="+mn-ea"/>
              </a:rPr>
              <a:t>綜合</a:t>
            </a:r>
            <a:r>
              <a:rPr lang="zh-TW" altLang="en-US" sz="3600" b="1" dirty="0">
                <a:solidFill>
                  <a:schemeClr val="tx1"/>
                </a:solidFill>
                <a:latin typeface="+mn-ea"/>
                <a:ea typeface="+mn-ea"/>
              </a:rPr>
              <a:t>建議</a:t>
            </a:r>
            <a:endParaRPr lang="zh-TW" altLang="en-US" b="1" dirty="0"/>
          </a:p>
        </p:txBody>
      </p:sp>
      <p:sp>
        <p:nvSpPr>
          <p:cNvPr id="3" name="內容版面配置區 2">
            <a:extLst>
              <a:ext uri="{FF2B5EF4-FFF2-40B4-BE49-F238E27FC236}">
                <a16:creationId xmlns:a16="http://schemas.microsoft.com/office/drawing/2014/main" id="{9B7ED569-90C4-336F-CC92-6EB1EE1307E2}"/>
              </a:ext>
            </a:extLst>
          </p:cNvPr>
          <p:cNvSpPr>
            <a:spLocks noGrp="1"/>
          </p:cNvSpPr>
          <p:nvPr>
            <p:ph idx="1"/>
          </p:nvPr>
        </p:nvSpPr>
        <p:spPr>
          <a:xfrm>
            <a:off x="677333" y="1315092"/>
            <a:ext cx="9155035" cy="5465851"/>
          </a:xfrm>
        </p:spPr>
        <p:txBody>
          <a:bodyPr>
            <a:normAutofit/>
          </a:bodyPr>
          <a:lstStyle/>
          <a:p>
            <a:r>
              <a:rPr lang="zh-TW" altLang="en-US" sz="3000" b="1" dirty="0"/>
              <a:t>六年計劃作為專案計畫，缺乏橫向的整合及與中華足協的合作討論。</a:t>
            </a:r>
            <a:endParaRPr lang="en-US" altLang="zh-TW" sz="3000" b="1" dirty="0"/>
          </a:p>
          <a:p>
            <a:r>
              <a:rPr lang="en-US" altLang="zh-TW" sz="3000" b="1" dirty="0"/>
              <a:t>43</a:t>
            </a:r>
            <a:r>
              <a:rPr lang="zh-TW" altLang="en-US" sz="3000" b="1" dirty="0"/>
              <a:t>億的經費實際核撥率規劃至今核撥率僅</a:t>
            </a:r>
            <a:r>
              <a:rPr lang="en-US" altLang="zh-TW" sz="3000" b="1" dirty="0"/>
              <a:t>35%</a:t>
            </a:r>
            <a:r>
              <a:rPr lang="zh-TW" altLang="en-US" sz="3000" b="1" dirty="0"/>
              <a:t>，部分項目浮濫補助，但關於國家隊支持卻位居末座。</a:t>
            </a:r>
            <a:endParaRPr lang="en-US" altLang="zh-TW" sz="3000" b="1" dirty="0"/>
          </a:p>
          <a:p>
            <a:r>
              <a:rPr lang="zh-TW" altLang="en-US" sz="3000" b="1" dirty="0"/>
              <a:t>體育署應該與中華足協配合，效法國際經驗將各級學校聯賽連結註冊系統，以長期追蹤足球人才培育</a:t>
            </a:r>
            <a:endParaRPr lang="en-US" altLang="zh-TW" sz="3000" b="1" dirty="0"/>
          </a:p>
          <a:p>
            <a:r>
              <a:rPr lang="zh-TW" altLang="en-US" sz="3000" b="1" dirty="0"/>
              <a:t>檢討追逐世界排名，與虛有其表的</a:t>
            </a:r>
            <a:r>
              <a:rPr lang="en-US" altLang="zh-TW" sz="3000" b="1" dirty="0"/>
              <a:t>KPI</a:t>
            </a:r>
            <a:r>
              <a:rPr lang="zh-TW" altLang="en-US" sz="3000" b="1" dirty="0"/>
              <a:t>設計。</a:t>
            </a:r>
            <a:endParaRPr lang="en-US" altLang="zh-TW" sz="3000" b="1" dirty="0"/>
          </a:p>
          <a:p>
            <a:r>
              <a:rPr lang="zh-TW" altLang="en-US" sz="3000" b="1" dirty="0"/>
              <a:t>公部門補助場地公益性與公共性，學校場地的具體借用法規訂定。</a:t>
            </a:r>
            <a:endParaRPr lang="en-US" altLang="zh-TW" sz="3000" b="1" dirty="0"/>
          </a:p>
          <a:p>
            <a:r>
              <a:rPr lang="zh-TW" altLang="en-US" sz="3000" b="1" dirty="0"/>
              <a:t>計畫執行的定時定期的公開檢討與資訊釋出。</a:t>
            </a:r>
            <a:endParaRPr lang="en-US" altLang="zh-TW" sz="3000" b="1" dirty="0"/>
          </a:p>
        </p:txBody>
      </p:sp>
    </p:spTree>
    <p:extLst>
      <p:ext uri="{BB962C8B-B14F-4D97-AF65-F5344CB8AC3E}">
        <p14:creationId xmlns:p14="http://schemas.microsoft.com/office/powerpoint/2010/main" val="4016182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01CD4F-6A4E-A39B-F6DC-F7160BC8275D}"/>
              </a:ext>
            </a:extLst>
          </p:cNvPr>
          <p:cNvSpPr>
            <a:spLocks noGrp="1"/>
          </p:cNvSpPr>
          <p:nvPr>
            <p:ph type="title"/>
          </p:nvPr>
        </p:nvSpPr>
        <p:spPr>
          <a:xfrm>
            <a:off x="-592675" y="1241702"/>
            <a:ext cx="11302333" cy="1320800"/>
          </a:xfrm>
        </p:spPr>
        <p:txBody>
          <a:bodyPr>
            <a:noAutofit/>
          </a:bodyPr>
          <a:lstStyle/>
          <a:p>
            <a:pPr algn="ctr">
              <a:lnSpc>
                <a:spcPct val="150000"/>
              </a:lnSpc>
            </a:pPr>
            <a:r>
              <a:rPr lang="zh-TW" altLang="en-US" sz="4000" b="1" dirty="0">
                <a:solidFill>
                  <a:schemeClr val="tx1"/>
                </a:solidFill>
              </a:rPr>
              <a:t>期盼透過本次座談會的辦理</a:t>
            </a:r>
            <a:br>
              <a:rPr lang="en-US" altLang="zh-TW" sz="1000" b="1" dirty="0">
                <a:solidFill>
                  <a:schemeClr val="tx1"/>
                </a:solidFill>
              </a:rPr>
            </a:br>
            <a:r>
              <a:rPr lang="zh-TW" altLang="en-US" sz="4000" b="1" dirty="0">
                <a:solidFill>
                  <a:schemeClr val="tx1"/>
                </a:solidFill>
              </a:rPr>
              <a:t>提供體育署理解民間對於目前</a:t>
            </a:r>
            <a:br>
              <a:rPr lang="en-US" altLang="zh-TW" sz="4000" b="1" dirty="0">
                <a:solidFill>
                  <a:schemeClr val="tx1"/>
                </a:solidFill>
              </a:rPr>
            </a:br>
            <a:r>
              <a:rPr lang="zh-TW" altLang="en-US" sz="4000" b="1" dirty="0">
                <a:solidFill>
                  <a:schemeClr val="tx1"/>
                </a:solidFill>
              </a:rPr>
              <a:t>「足球六年計畫」之執行理解與具體困境</a:t>
            </a:r>
            <a:br>
              <a:rPr lang="en-US" altLang="zh-TW" sz="4000" b="1" dirty="0">
                <a:solidFill>
                  <a:schemeClr val="tx1"/>
                </a:solidFill>
              </a:rPr>
            </a:br>
            <a:r>
              <a:rPr lang="zh-TW" altLang="en-US" sz="4000" b="1" dirty="0">
                <a:solidFill>
                  <a:schemeClr val="tx1"/>
                </a:solidFill>
              </a:rPr>
              <a:t>並作為後續相關計畫訂定與修正之參考依據</a:t>
            </a:r>
          </a:p>
        </p:txBody>
      </p:sp>
      <p:pic>
        <p:nvPicPr>
          <p:cNvPr id="1026" name="Picture 2" descr="2022校園暨親子神槍手─全國漆彈大作戰」活動– 亞洲大學課外活動與服務學習組Asia University, Taiwan">
            <a:extLst>
              <a:ext uri="{FF2B5EF4-FFF2-40B4-BE49-F238E27FC236}">
                <a16:creationId xmlns:a16="http://schemas.microsoft.com/office/drawing/2014/main" id="{223D34A9-C548-874B-A1BF-8EF2AC79A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049" y="5131982"/>
            <a:ext cx="2816444" cy="1584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中華足協競賽網| Official - Home | Facebook">
            <a:extLst>
              <a:ext uri="{FF2B5EF4-FFF2-40B4-BE49-F238E27FC236}">
                <a16:creationId xmlns:a16="http://schemas.microsoft.com/office/drawing/2014/main" id="{333EF3B1-76D9-9A94-094F-B9EF9E616F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552" y="5046905"/>
            <a:ext cx="1904448" cy="19044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東吳大學法學院暨法律學系">
            <a:extLst>
              <a:ext uri="{FF2B5EF4-FFF2-40B4-BE49-F238E27FC236}">
                <a16:creationId xmlns:a16="http://schemas.microsoft.com/office/drawing/2014/main" id="{63FAA313-070C-5865-6946-FCF238280C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5910" y="5085907"/>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50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EBF8FD-234D-4D00-95F6-42DE78BAC356}"/>
              </a:ext>
            </a:extLst>
          </p:cNvPr>
          <p:cNvSpPr>
            <a:spLocks noGrp="1"/>
          </p:cNvSpPr>
          <p:nvPr>
            <p:ph type="title"/>
          </p:nvPr>
        </p:nvSpPr>
        <p:spPr>
          <a:xfrm>
            <a:off x="596054" y="264160"/>
            <a:ext cx="8596668" cy="751840"/>
          </a:xfrm>
        </p:spPr>
        <p:txBody>
          <a:bodyPr/>
          <a:lstStyle/>
          <a:p>
            <a:r>
              <a:rPr lang="en-US" altLang="zh-TW" b="1" dirty="0">
                <a:solidFill>
                  <a:schemeClr val="tx1"/>
                </a:solidFill>
              </a:rPr>
              <a:t>107-109</a:t>
            </a:r>
            <a:r>
              <a:rPr lang="zh-TW" altLang="en-US" b="1" dirty="0">
                <a:solidFill>
                  <a:schemeClr val="tx1"/>
                </a:solidFill>
              </a:rPr>
              <a:t>年計畫執行情形總表</a:t>
            </a:r>
          </a:p>
        </p:txBody>
      </p:sp>
      <p:pic>
        <p:nvPicPr>
          <p:cNvPr id="7" name="圖片 6">
            <a:extLst>
              <a:ext uri="{FF2B5EF4-FFF2-40B4-BE49-F238E27FC236}">
                <a16:creationId xmlns:a16="http://schemas.microsoft.com/office/drawing/2014/main" id="{FE9E5969-3AE4-4427-899C-4A6132D5BB0B}"/>
              </a:ext>
            </a:extLst>
          </p:cNvPr>
          <p:cNvPicPr>
            <a:picLocks noChangeAspect="1"/>
          </p:cNvPicPr>
          <p:nvPr/>
        </p:nvPicPr>
        <p:blipFill>
          <a:blip r:embed="rId2"/>
          <a:stretch>
            <a:fillRect/>
          </a:stretch>
        </p:blipFill>
        <p:spPr>
          <a:xfrm>
            <a:off x="0" y="1362075"/>
            <a:ext cx="5627688" cy="5495925"/>
          </a:xfrm>
          <a:prstGeom prst="rect">
            <a:avLst/>
          </a:prstGeom>
        </p:spPr>
      </p:pic>
      <p:pic>
        <p:nvPicPr>
          <p:cNvPr id="9" name="圖片 8">
            <a:extLst>
              <a:ext uri="{FF2B5EF4-FFF2-40B4-BE49-F238E27FC236}">
                <a16:creationId xmlns:a16="http://schemas.microsoft.com/office/drawing/2014/main" id="{FA190AF6-8F1F-446D-9016-83367F2E9645}"/>
              </a:ext>
            </a:extLst>
          </p:cNvPr>
          <p:cNvPicPr>
            <a:picLocks noChangeAspect="1"/>
          </p:cNvPicPr>
          <p:nvPr/>
        </p:nvPicPr>
        <p:blipFill>
          <a:blip r:embed="rId3"/>
          <a:stretch>
            <a:fillRect/>
          </a:stretch>
        </p:blipFill>
        <p:spPr>
          <a:xfrm>
            <a:off x="4459091" y="887502"/>
            <a:ext cx="1041008" cy="485775"/>
          </a:xfrm>
          <a:prstGeom prst="rect">
            <a:avLst/>
          </a:prstGeom>
        </p:spPr>
      </p:pic>
      <p:sp>
        <p:nvSpPr>
          <p:cNvPr id="8" name="標題 1">
            <a:extLst>
              <a:ext uri="{FF2B5EF4-FFF2-40B4-BE49-F238E27FC236}">
                <a16:creationId xmlns:a16="http://schemas.microsoft.com/office/drawing/2014/main" id="{6449B055-6A45-06A2-3086-0E24FF379BBE}"/>
              </a:ext>
            </a:extLst>
          </p:cNvPr>
          <p:cNvSpPr txBox="1">
            <a:spLocks/>
          </p:cNvSpPr>
          <p:nvPr/>
        </p:nvSpPr>
        <p:spPr>
          <a:xfrm>
            <a:off x="5787775" y="1412093"/>
            <a:ext cx="3856074" cy="5181747"/>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en-US" altLang="zh-TW" b="1" dirty="0">
                <a:solidFill>
                  <a:srgbClr val="FF0000"/>
                </a:solidFill>
              </a:rPr>
              <a:t>107-109</a:t>
            </a:r>
            <a:r>
              <a:rPr lang="zh-TW" altLang="en-US" b="1" dirty="0">
                <a:solidFill>
                  <a:srgbClr val="FF0000"/>
                </a:solidFill>
              </a:rPr>
              <a:t>年度</a:t>
            </a:r>
            <a:endParaRPr lang="en-US" altLang="zh-TW" b="1" dirty="0">
              <a:solidFill>
                <a:srgbClr val="FF0000"/>
              </a:solidFill>
            </a:endParaRPr>
          </a:p>
          <a:p>
            <a:pPr>
              <a:lnSpc>
                <a:spcPct val="150000"/>
              </a:lnSpc>
            </a:pPr>
            <a:r>
              <a:rPr lang="zh-TW" altLang="en-US" b="1" dirty="0">
                <a:solidFill>
                  <a:srgbClr val="FF0000"/>
                </a:solidFill>
              </a:rPr>
              <a:t>預算原先匡列：</a:t>
            </a:r>
            <a:endParaRPr lang="en-US" altLang="zh-TW" b="1" dirty="0">
              <a:solidFill>
                <a:srgbClr val="FF0000"/>
              </a:solidFill>
            </a:endParaRPr>
          </a:p>
          <a:p>
            <a:pPr>
              <a:lnSpc>
                <a:spcPct val="150000"/>
              </a:lnSpc>
            </a:pPr>
            <a:r>
              <a:rPr lang="en-US" altLang="zh-TW" b="1" dirty="0">
                <a:solidFill>
                  <a:srgbClr val="FF0000"/>
                </a:solidFill>
              </a:rPr>
              <a:t>33.13</a:t>
            </a:r>
            <a:r>
              <a:rPr lang="zh-TW" altLang="en-US" b="1" dirty="0">
                <a:solidFill>
                  <a:srgbClr val="FF0000"/>
                </a:solidFill>
              </a:rPr>
              <a:t>億</a:t>
            </a:r>
            <a:endParaRPr lang="en-US" altLang="zh-TW" b="1" dirty="0">
              <a:solidFill>
                <a:srgbClr val="FF0000"/>
              </a:solidFill>
            </a:endParaRPr>
          </a:p>
          <a:p>
            <a:pPr>
              <a:lnSpc>
                <a:spcPct val="150000"/>
              </a:lnSpc>
            </a:pPr>
            <a:r>
              <a:rPr lang="zh-TW" altLang="en-US" b="1" dirty="0">
                <a:solidFill>
                  <a:srgbClr val="FF0000"/>
                </a:solidFill>
              </a:rPr>
              <a:t>預算實際核撥：</a:t>
            </a:r>
            <a:endParaRPr lang="en-US" altLang="zh-TW" b="1" dirty="0">
              <a:solidFill>
                <a:srgbClr val="FF0000"/>
              </a:solidFill>
            </a:endParaRPr>
          </a:p>
          <a:p>
            <a:pPr>
              <a:lnSpc>
                <a:spcPct val="150000"/>
              </a:lnSpc>
            </a:pPr>
            <a:r>
              <a:rPr lang="en-US" altLang="zh-TW" b="1" dirty="0">
                <a:solidFill>
                  <a:srgbClr val="FF0000"/>
                </a:solidFill>
              </a:rPr>
              <a:t>11.81</a:t>
            </a:r>
            <a:r>
              <a:rPr lang="zh-TW" altLang="en-US" b="1" dirty="0">
                <a:solidFill>
                  <a:srgbClr val="FF0000"/>
                </a:solidFill>
              </a:rPr>
              <a:t>億</a:t>
            </a:r>
            <a:endParaRPr lang="en-US" altLang="zh-TW" b="1" dirty="0">
              <a:solidFill>
                <a:srgbClr val="FF0000"/>
              </a:solidFill>
            </a:endParaRPr>
          </a:p>
          <a:p>
            <a:pPr>
              <a:lnSpc>
                <a:spcPct val="150000"/>
              </a:lnSpc>
            </a:pPr>
            <a:r>
              <a:rPr lang="zh-TW" altLang="en-US" b="1" dirty="0">
                <a:solidFill>
                  <a:srgbClr val="FF0000"/>
                </a:solidFill>
              </a:rPr>
              <a:t>體育署實際核撥率：</a:t>
            </a:r>
            <a:endParaRPr lang="en-US" altLang="zh-TW" b="1" dirty="0">
              <a:solidFill>
                <a:srgbClr val="FF0000"/>
              </a:solidFill>
            </a:endParaRPr>
          </a:p>
          <a:p>
            <a:pPr>
              <a:lnSpc>
                <a:spcPct val="150000"/>
              </a:lnSpc>
            </a:pPr>
            <a:r>
              <a:rPr lang="en-US" altLang="zh-TW" b="1" dirty="0">
                <a:solidFill>
                  <a:srgbClr val="FF0000"/>
                </a:solidFill>
              </a:rPr>
              <a:t>35.6%</a:t>
            </a:r>
          </a:p>
          <a:p>
            <a:endParaRPr lang="en-US" altLang="zh-TW" b="1" dirty="0">
              <a:solidFill>
                <a:schemeClr val="tx1"/>
              </a:solidFill>
            </a:endParaRPr>
          </a:p>
          <a:p>
            <a:endParaRPr lang="zh-TW" altLang="en-US" b="1" dirty="0">
              <a:solidFill>
                <a:schemeClr val="tx1"/>
              </a:solidFill>
            </a:endParaRPr>
          </a:p>
        </p:txBody>
      </p:sp>
    </p:spTree>
    <p:extLst>
      <p:ext uri="{BB962C8B-B14F-4D97-AF65-F5344CB8AC3E}">
        <p14:creationId xmlns:p14="http://schemas.microsoft.com/office/powerpoint/2010/main" val="392698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EBF8FD-234D-4D00-95F6-42DE78BAC356}"/>
              </a:ext>
            </a:extLst>
          </p:cNvPr>
          <p:cNvSpPr>
            <a:spLocks noGrp="1"/>
          </p:cNvSpPr>
          <p:nvPr>
            <p:ph type="title"/>
          </p:nvPr>
        </p:nvSpPr>
        <p:spPr>
          <a:xfrm>
            <a:off x="596054" y="264160"/>
            <a:ext cx="8596668" cy="751840"/>
          </a:xfrm>
        </p:spPr>
        <p:txBody>
          <a:bodyPr/>
          <a:lstStyle/>
          <a:p>
            <a:r>
              <a:rPr lang="en-US" altLang="zh-TW" b="1" dirty="0">
                <a:solidFill>
                  <a:schemeClr val="tx1"/>
                </a:solidFill>
              </a:rPr>
              <a:t>107-109</a:t>
            </a:r>
            <a:r>
              <a:rPr lang="zh-TW" altLang="en-US" b="1" dirty="0">
                <a:solidFill>
                  <a:schemeClr val="tx1"/>
                </a:solidFill>
              </a:rPr>
              <a:t>年計畫分項核撥情形</a:t>
            </a:r>
          </a:p>
        </p:txBody>
      </p:sp>
      <p:graphicFrame>
        <p:nvGraphicFramePr>
          <p:cNvPr id="9" name="圖表 8">
            <a:extLst>
              <a:ext uri="{FF2B5EF4-FFF2-40B4-BE49-F238E27FC236}">
                <a16:creationId xmlns:a16="http://schemas.microsoft.com/office/drawing/2014/main" id="{71FC4434-C7FF-8DDE-C3FD-3A22FB2E562A}"/>
              </a:ext>
            </a:extLst>
          </p:cNvPr>
          <p:cNvGraphicFramePr>
            <a:graphicFrameLocks/>
          </p:cNvGraphicFramePr>
          <p:nvPr>
            <p:extLst>
              <p:ext uri="{D42A27DB-BD31-4B8C-83A1-F6EECF244321}">
                <p14:modId xmlns:p14="http://schemas.microsoft.com/office/powerpoint/2010/main" val="2731270683"/>
              </p:ext>
            </p:extLst>
          </p:nvPr>
        </p:nvGraphicFramePr>
        <p:xfrm>
          <a:off x="414855" y="1191802"/>
          <a:ext cx="8959066" cy="5402038"/>
        </p:xfrm>
        <a:graphic>
          <a:graphicData uri="http://schemas.openxmlformats.org/drawingml/2006/chart">
            <c:chart xmlns:c="http://schemas.openxmlformats.org/drawingml/2006/chart" xmlns:r="http://schemas.openxmlformats.org/officeDocument/2006/relationships" r:id="rId2"/>
          </a:graphicData>
        </a:graphic>
      </p:graphicFrame>
      <p:sp>
        <p:nvSpPr>
          <p:cNvPr id="3" name="文字方塊 2">
            <a:extLst>
              <a:ext uri="{FF2B5EF4-FFF2-40B4-BE49-F238E27FC236}">
                <a16:creationId xmlns:a16="http://schemas.microsoft.com/office/drawing/2014/main" id="{8A040786-F73A-8418-45FF-6BFC115B6AE2}"/>
              </a:ext>
            </a:extLst>
          </p:cNvPr>
          <p:cNvSpPr txBox="1"/>
          <p:nvPr/>
        </p:nvSpPr>
        <p:spPr>
          <a:xfrm>
            <a:off x="8035093" y="5679554"/>
            <a:ext cx="1338828" cy="369332"/>
          </a:xfrm>
          <a:prstGeom prst="rect">
            <a:avLst/>
          </a:prstGeom>
          <a:noFill/>
        </p:spPr>
        <p:txBody>
          <a:bodyPr wrap="none" rtlCol="0">
            <a:spAutoFit/>
          </a:bodyPr>
          <a:lstStyle/>
          <a:p>
            <a:r>
              <a:rPr lang="zh-TW" altLang="en-US" b="1" dirty="0"/>
              <a:t>單位：千元</a:t>
            </a:r>
          </a:p>
        </p:txBody>
      </p:sp>
    </p:spTree>
    <p:extLst>
      <p:ext uri="{BB962C8B-B14F-4D97-AF65-F5344CB8AC3E}">
        <p14:creationId xmlns:p14="http://schemas.microsoft.com/office/powerpoint/2010/main" val="2119882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EBF8FD-234D-4D00-95F6-42DE78BAC356}"/>
              </a:ext>
            </a:extLst>
          </p:cNvPr>
          <p:cNvSpPr>
            <a:spLocks noGrp="1"/>
          </p:cNvSpPr>
          <p:nvPr>
            <p:ph type="title"/>
          </p:nvPr>
        </p:nvSpPr>
        <p:spPr>
          <a:xfrm>
            <a:off x="596054" y="264160"/>
            <a:ext cx="8596668" cy="751840"/>
          </a:xfrm>
        </p:spPr>
        <p:txBody>
          <a:bodyPr/>
          <a:lstStyle/>
          <a:p>
            <a:r>
              <a:rPr lang="en-US" altLang="zh-TW" b="1" dirty="0">
                <a:solidFill>
                  <a:schemeClr val="tx1"/>
                </a:solidFill>
              </a:rPr>
              <a:t>107-109</a:t>
            </a:r>
            <a:r>
              <a:rPr lang="zh-TW" altLang="en-US" b="1" dirty="0">
                <a:solidFill>
                  <a:schemeClr val="tx1"/>
                </a:solidFill>
              </a:rPr>
              <a:t>年計畫實際核撥率</a:t>
            </a:r>
          </a:p>
        </p:txBody>
      </p:sp>
      <p:graphicFrame>
        <p:nvGraphicFramePr>
          <p:cNvPr id="6" name="圖表 5">
            <a:extLst>
              <a:ext uri="{FF2B5EF4-FFF2-40B4-BE49-F238E27FC236}">
                <a16:creationId xmlns:a16="http://schemas.microsoft.com/office/drawing/2014/main" id="{F7CFAB62-709F-7501-3E5C-50902C131971}"/>
              </a:ext>
            </a:extLst>
          </p:cNvPr>
          <p:cNvGraphicFramePr>
            <a:graphicFrameLocks/>
          </p:cNvGraphicFramePr>
          <p:nvPr>
            <p:extLst>
              <p:ext uri="{D42A27DB-BD31-4B8C-83A1-F6EECF244321}">
                <p14:modId xmlns:p14="http://schemas.microsoft.com/office/powerpoint/2010/main" val="255626441"/>
              </p:ext>
            </p:extLst>
          </p:nvPr>
        </p:nvGraphicFramePr>
        <p:xfrm>
          <a:off x="596053" y="1099335"/>
          <a:ext cx="8596667" cy="56713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81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E612C5-9735-4D75-D58C-0FAAF224412D}"/>
              </a:ext>
            </a:extLst>
          </p:cNvPr>
          <p:cNvSpPr>
            <a:spLocks noGrp="1"/>
          </p:cNvSpPr>
          <p:nvPr>
            <p:ph type="title"/>
          </p:nvPr>
        </p:nvSpPr>
        <p:spPr>
          <a:xfrm>
            <a:off x="502673" y="321924"/>
            <a:ext cx="8596668" cy="726040"/>
          </a:xfrm>
        </p:spPr>
        <p:txBody>
          <a:bodyPr>
            <a:normAutofit/>
          </a:bodyPr>
          <a:lstStyle/>
          <a:p>
            <a:r>
              <a:rPr lang="zh-TW" altLang="en-US" sz="4000" b="1" dirty="0">
                <a:solidFill>
                  <a:schemeClr val="tx1"/>
                </a:solidFill>
                <a:latin typeface="+mn-ea"/>
                <a:ea typeface="+mn-ea"/>
              </a:rPr>
              <a:t>子題一：</a:t>
            </a:r>
            <a:r>
              <a:rPr lang="zh-TW" altLang="zh-TW" sz="4000" b="1" kern="0" dirty="0">
                <a:solidFill>
                  <a:schemeClr val="tx1"/>
                </a:solidFill>
                <a:effectLst/>
                <a:latin typeface="+mn-ea"/>
                <a:ea typeface="+mn-ea"/>
                <a:cs typeface="Times New Roman" panose="02020603050405020304" pitchFamily="18" charset="0"/>
              </a:rPr>
              <a:t>鼓勵各級學校籌組足球隊</a:t>
            </a:r>
            <a:endParaRPr lang="zh-TW" altLang="en-US" sz="4000" b="1" dirty="0">
              <a:solidFill>
                <a:schemeClr val="tx1"/>
              </a:solidFill>
              <a:latin typeface="+mn-ea"/>
              <a:ea typeface="+mn-ea"/>
            </a:endParaRPr>
          </a:p>
        </p:txBody>
      </p:sp>
      <p:sp>
        <p:nvSpPr>
          <p:cNvPr id="3" name="內容版面配置區 2">
            <a:extLst>
              <a:ext uri="{FF2B5EF4-FFF2-40B4-BE49-F238E27FC236}">
                <a16:creationId xmlns:a16="http://schemas.microsoft.com/office/drawing/2014/main" id="{E304BEDB-DAE7-4D41-8F9C-88D76D0C21F4}"/>
              </a:ext>
            </a:extLst>
          </p:cNvPr>
          <p:cNvSpPr>
            <a:spLocks noGrp="1"/>
          </p:cNvSpPr>
          <p:nvPr>
            <p:ph idx="1"/>
          </p:nvPr>
        </p:nvSpPr>
        <p:spPr>
          <a:xfrm>
            <a:off x="718431" y="1166689"/>
            <a:ext cx="8596668" cy="5369387"/>
          </a:xfrm>
        </p:spPr>
        <p:txBody>
          <a:bodyPr>
            <a:noAutofit/>
          </a:bodyPr>
          <a:lstStyle/>
          <a:p>
            <a:pPr>
              <a:lnSpc>
                <a:spcPct val="160000"/>
              </a:lnSpc>
            </a:pPr>
            <a:r>
              <a:rPr lang="zh-TW" altLang="en-US" sz="2800" b="1" dirty="0"/>
              <a:t>計畫執行過度追求</a:t>
            </a:r>
            <a:r>
              <a:rPr lang="en-US" altLang="zh-TW" sz="2800" b="1" dirty="0"/>
              <a:t>KPI</a:t>
            </a:r>
            <a:r>
              <a:rPr lang="zh-TW" altLang="en-US" sz="2800" b="1" dirty="0"/>
              <a:t>，而無法實際落實目標</a:t>
            </a:r>
            <a:endParaRPr lang="en-US" altLang="zh-TW" sz="2800" b="1" dirty="0"/>
          </a:p>
          <a:p>
            <a:pPr lvl="1">
              <a:lnSpc>
                <a:spcPct val="160000"/>
              </a:lnSpc>
            </a:pPr>
            <a:r>
              <a:rPr lang="zh-TW" altLang="en-US" sz="2800" b="1" dirty="0"/>
              <a:t>計畫審查的公平性與透明性</a:t>
            </a:r>
            <a:endParaRPr lang="en-US" altLang="zh-TW" sz="2800" b="1" dirty="0"/>
          </a:p>
          <a:p>
            <a:pPr>
              <a:lnSpc>
                <a:spcPct val="160000"/>
              </a:lnSpc>
            </a:pPr>
            <a:r>
              <a:rPr lang="zh-TW" altLang="en-US" sz="2800" b="1" dirty="0"/>
              <a:t>基層足球發展是國家足球發展的基石</a:t>
            </a:r>
            <a:endParaRPr lang="en-US" altLang="zh-TW" sz="2800" b="1" dirty="0"/>
          </a:p>
          <a:p>
            <a:pPr lvl="1">
              <a:lnSpc>
                <a:spcPct val="160000"/>
              </a:lnSpc>
            </a:pPr>
            <a:r>
              <a:rPr lang="zh-TW" altLang="en-US" sz="2800" b="1" dirty="0"/>
              <a:t>場地設施不足</a:t>
            </a:r>
            <a:endParaRPr lang="en-US" altLang="zh-TW" sz="2800" b="1" dirty="0"/>
          </a:p>
          <a:p>
            <a:pPr lvl="1">
              <a:lnSpc>
                <a:spcPct val="160000"/>
              </a:lnSpc>
            </a:pPr>
            <a:r>
              <a:rPr lang="zh-TW" altLang="en-US" sz="2800" b="1" dirty="0"/>
              <a:t>補助興建場地的公益性</a:t>
            </a:r>
            <a:endParaRPr lang="en-US" altLang="zh-TW" sz="2800" b="1" dirty="0"/>
          </a:p>
          <a:p>
            <a:pPr lvl="1">
              <a:lnSpc>
                <a:spcPct val="160000"/>
              </a:lnSpc>
            </a:pPr>
            <a:r>
              <a:rPr lang="zh-TW" altLang="en-US" sz="2800" b="1" dirty="0"/>
              <a:t>計劃聘用教練的延續與策略性</a:t>
            </a:r>
          </a:p>
          <a:p>
            <a:pPr lvl="1">
              <a:lnSpc>
                <a:spcPct val="160000"/>
              </a:lnSpc>
            </a:pPr>
            <a:r>
              <a:rPr lang="zh-TW" altLang="en-US" sz="2800" b="1" dirty="0"/>
              <a:t>主動協助法規調適（學校場地的俱樂部使用）</a:t>
            </a:r>
            <a:endParaRPr lang="en-US" altLang="zh-TW" sz="2800" b="1" dirty="0"/>
          </a:p>
        </p:txBody>
      </p:sp>
    </p:spTree>
    <p:extLst>
      <p:ext uri="{BB962C8B-B14F-4D97-AF65-F5344CB8AC3E}">
        <p14:creationId xmlns:p14="http://schemas.microsoft.com/office/powerpoint/2010/main" val="153179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E612C5-9735-4D75-D58C-0FAAF224412D}"/>
              </a:ext>
            </a:extLst>
          </p:cNvPr>
          <p:cNvSpPr>
            <a:spLocks noGrp="1"/>
          </p:cNvSpPr>
          <p:nvPr>
            <p:ph type="title"/>
          </p:nvPr>
        </p:nvSpPr>
        <p:spPr>
          <a:xfrm>
            <a:off x="677334" y="363020"/>
            <a:ext cx="8596668" cy="726040"/>
          </a:xfrm>
        </p:spPr>
        <p:txBody>
          <a:bodyPr>
            <a:normAutofit/>
          </a:bodyPr>
          <a:lstStyle/>
          <a:p>
            <a:r>
              <a:rPr lang="zh-TW" altLang="en-US" sz="4000" b="1" dirty="0">
                <a:solidFill>
                  <a:schemeClr val="tx1"/>
                </a:solidFill>
                <a:latin typeface="+mn-ea"/>
                <a:ea typeface="+mn-ea"/>
              </a:rPr>
              <a:t>子題一：</a:t>
            </a:r>
            <a:r>
              <a:rPr lang="zh-TW" altLang="zh-TW" sz="4000" b="1" kern="0" dirty="0">
                <a:solidFill>
                  <a:schemeClr val="tx1"/>
                </a:solidFill>
                <a:effectLst/>
                <a:latin typeface="+mn-ea"/>
                <a:ea typeface="+mn-ea"/>
                <a:cs typeface="Times New Roman" panose="02020603050405020304" pitchFamily="18" charset="0"/>
              </a:rPr>
              <a:t>鼓勵各級學校籌組足球隊</a:t>
            </a:r>
            <a:endParaRPr lang="zh-TW" altLang="en-US" sz="4000" b="1" dirty="0">
              <a:solidFill>
                <a:schemeClr val="tx1"/>
              </a:solidFill>
              <a:latin typeface="+mn-ea"/>
              <a:ea typeface="+mn-ea"/>
            </a:endParaRPr>
          </a:p>
        </p:txBody>
      </p:sp>
      <p:sp>
        <p:nvSpPr>
          <p:cNvPr id="3" name="內容版面配置區 2">
            <a:extLst>
              <a:ext uri="{FF2B5EF4-FFF2-40B4-BE49-F238E27FC236}">
                <a16:creationId xmlns:a16="http://schemas.microsoft.com/office/drawing/2014/main" id="{E304BEDB-DAE7-4D41-8F9C-88D76D0C21F4}"/>
              </a:ext>
            </a:extLst>
          </p:cNvPr>
          <p:cNvSpPr>
            <a:spLocks noGrp="1"/>
          </p:cNvSpPr>
          <p:nvPr>
            <p:ph idx="1"/>
          </p:nvPr>
        </p:nvSpPr>
        <p:spPr>
          <a:xfrm>
            <a:off x="677334" y="1334501"/>
            <a:ext cx="8596668" cy="5369387"/>
          </a:xfrm>
        </p:spPr>
        <p:txBody>
          <a:bodyPr>
            <a:normAutofit/>
          </a:bodyPr>
          <a:lstStyle/>
          <a:p>
            <a:pPr>
              <a:lnSpc>
                <a:spcPct val="160000"/>
              </a:lnSpc>
            </a:pPr>
            <a:r>
              <a:rPr lang="zh-TW" altLang="en-US" sz="3000" b="1" dirty="0"/>
              <a:t>足球文化的建立必須要更細緻的計畫執行</a:t>
            </a:r>
            <a:endParaRPr lang="en-US" altLang="zh-TW" sz="3000" b="1" dirty="0"/>
          </a:p>
          <a:p>
            <a:pPr lvl="1">
              <a:lnSpc>
                <a:spcPct val="160000"/>
              </a:lnSpc>
            </a:pPr>
            <a:r>
              <a:rPr lang="zh-TW" altLang="en-US" sz="2800" b="1" dirty="0"/>
              <a:t>學生聯賽賽制調整與檢討機制透明參與</a:t>
            </a:r>
            <a:endParaRPr lang="en-US" altLang="zh-TW" sz="2800" b="1" dirty="0"/>
          </a:p>
          <a:p>
            <a:pPr lvl="1">
              <a:lnSpc>
                <a:spcPct val="160000"/>
              </a:lnSpc>
            </a:pPr>
            <a:r>
              <a:rPr lang="zh-TW" altLang="en-US" sz="2800" b="1" kern="0" dirty="0">
                <a:solidFill>
                  <a:schemeClr val="tx1"/>
                </a:solidFill>
                <a:latin typeface="+mn-ea"/>
                <a:cs typeface="Times New Roman" panose="02020603050405020304" pitchFamily="18" charset="0"/>
              </a:rPr>
              <a:t>參賽補助美意遭濫用</a:t>
            </a:r>
            <a:r>
              <a:rPr lang="en-US" altLang="zh-TW" sz="2800" b="1" kern="0" dirty="0">
                <a:solidFill>
                  <a:schemeClr val="tx1"/>
                </a:solidFill>
                <a:latin typeface="+mn-ea"/>
                <a:cs typeface="Times New Roman" panose="02020603050405020304" pitchFamily="18" charset="0"/>
              </a:rPr>
              <a:t>(</a:t>
            </a:r>
            <a:r>
              <a:rPr lang="zh-TW" altLang="en-US" sz="2800" b="1" kern="0" dirty="0">
                <a:solidFill>
                  <a:schemeClr val="tx1"/>
                </a:solidFill>
                <a:latin typeface="+mn-ea"/>
                <a:cs typeface="Times New Roman" panose="02020603050405020304" pitchFamily="18" charset="0"/>
              </a:rPr>
              <a:t>獎懲與追蹤</a:t>
            </a:r>
            <a:r>
              <a:rPr lang="en-US" altLang="zh-TW" sz="2800" b="1" kern="0" dirty="0">
                <a:solidFill>
                  <a:schemeClr val="tx1"/>
                </a:solidFill>
                <a:latin typeface="+mn-ea"/>
                <a:cs typeface="Times New Roman" panose="02020603050405020304" pitchFamily="18" charset="0"/>
              </a:rPr>
              <a:t>)</a:t>
            </a:r>
          </a:p>
          <a:p>
            <a:pPr lvl="1">
              <a:lnSpc>
                <a:spcPct val="160000"/>
              </a:lnSpc>
            </a:pPr>
            <a:r>
              <a:rPr lang="zh-TW" altLang="en-US" sz="2800" b="1" kern="0" dirty="0">
                <a:solidFill>
                  <a:schemeClr val="tx1"/>
                </a:solidFill>
                <a:latin typeface="+mn-ea"/>
                <a:cs typeface="Times New Roman" panose="02020603050405020304" pitchFamily="18" charset="0"/>
              </a:rPr>
              <a:t>跟上</a:t>
            </a:r>
            <a:r>
              <a:rPr lang="zh-TW" altLang="en-US" sz="2800" b="1" kern="0" dirty="0">
                <a:solidFill>
                  <a:schemeClr val="tx1"/>
                </a:solidFill>
                <a:effectLst/>
                <a:latin typeface="+mn-ea"/>
                <a:ea typeface="+mn-ea"/>
                <a:cs typeface="Times New Roman" panose="02020603050405020304" pitchFamily="18" charset="0"/>
              </a:rPr>
              <a:t>國際趨勢，註冊系統的利用與善用</a:t>
            </a:r>
            <a:endParaRPr lang="en-US" altLang="zh-TW" sz="2800" b="1" kern="0" dirty="0">
              <a:solidFill>
                <a:schemeClr val="tx1"/>
              </a:solidFill>
              <a:effectLst/>
              <a:latin typeface="+mn-ea"/>
              <a:ea typeface="+mn-ea"/>
              <a:cs typeface="Times New Roman" panose="02020603050405020304" pitchFamily="18" charset="0"/>
            </a:endParaRPr>
          </a:p>
          <a:p>
            <a:pPr lvl="1">
              <a:lnSpc>
                <a:spcPct val="160000"/>
              </a:lnSpc>
            </a:pPr>
            <a:r>
              <a:rPr lang="zh-TW" altLang="en-US" sz="3000" b="1" dirty="0"/>
              <a:t>政策思考放下體育班本位，將俱樂部與學校社團納入政策視角</a:t>
            </a:r>
            <a:endParaRPr lang="en-US" altLang="zh-TW" sz="3000" b="1" dirty="0"/>
          </a:p>
          <a:p>
            <a:pPr lvl="1">
              <a:lnSpc>
                <a:spcPct val="160000"/>
              </a:lnSpc>
            </a:pPr>
            <a:endParaRPr lang="en-US" altLang="zh-TW" sz="3000" b="1" dirty="0"/>
          </a:p>
        </p:txBody>
      </p:sp>
    </p:spTree>
    <p:extLst>
      <p:ext uri="{BB962C8B-B14F-4D97-AF65-F5344CB8AC3E}">
        <p14:creationId xmlns:p14="http://schemas.microsoft.com/office/powerpoint/2010/main" val="95654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E612C5-9735-4D75-D58C-0FAAF224412D}"/>
              </a:ext>
            </a:extLst>
          </p:cNvPr>
          <p:cNvSpPr>
            <a:spLocks noGrp="1"/>
          </p:cNvSpPr>
          <p:nvPr>
            <p:ph type="title"/>
          </p:nvPr>
        </p:nvSpPr>
        <p:spPr>
          <a:xfrm>
            <a:off x="379383" y="609600"/>
            <a:ext cx="10562594" cy="1320800"/>
          </a:xfrm>
        </p:spPr>
        <p:txBody>
          <a:bodyPr>
            <a:normAutofit/>
          </a:bodyPr>
          <a:lstStyle/>
          <a:p>
            <a:r>
              <a:rPr lang="zh-TW" altLang="en-US" sz="4000" b="1" dirty="0">
                <a:solidFill>
                  <a:schemeClr val="tx1"/>
                </a:solidFill>
                <a:latin typeface="+mn-ea"/>
                <a:ea typeface="+mn-ea"/>
              </a:rPr>
              <a:t>子題二：推動企業足球</a:t>
            </a:r>
            <a:r>
              <a:rPr lang="en-US" altLang="zh-TW" sz="4000" b="1" dirty="0">
                <a:solidFill>
                  <a:schemeClr val="tx1"/>
                </a:solidFill>
                <a:latin typeface="+mn-ea"/>
                <a:ea typeface="+mn-ea"/>
              </a:rPr>
              <a:t>(</a:t>
            </a:r>
            <a:r>
              <a:rPr lang="zh-TW" altLang="en-US" sz="4000" b="1" dirty="0">
                <a:solidFill>
                  <a:schemeClr val="tx1"/>
                </a:solidFill>
                <a:latin typeface="+mn-ea"/>
                <a:ea typeface="+mn-ea"/>
              </a:rPr>
              <a:t>半職業</a:t>
            </a:r>
            <a:r>
              <a:rPr lang="en-US" altLang="zh-TW" sz="4000" b="1" dirty="0">
                <a:solidFill>
                  <a:schemeClr val="tx1"/>
                </a:solidFill>
                <a:latin typeface="+mn-ea"/>
                <a:ea typeface="+mn-ea"/>
              </a:rPr>
              <a:t>)</a:t>
            </a:r>
            <a:r>
              <a:rPr lang="zh-TW" altLang="en-US" sz="4000" b="1" dirty="0">
                <a:solidFill>
                  <a:schemeClr val="tx1"/>
                </a:solidFill>
                <a:latin typeface="+mn-ea"/>
                <a:ea typeface="+mn-ea"/>
              </a:rPr>
              <a:t>運動發展</a:t>
            </a:r>
          </a:p>
        </p:txBody>
      </p:sp>
      <p:sp>
        <p:nvSpPr>
          <p:cNvPr id="3" name="內容版面配置區 2">
            <a:extLst>
              <a:ext uri="{FF2B5EF4-FFF2-40B4-BE49-F238E27FC236}">
                <a16:creationId xmlns:a16="http://schemas.microsoft.com/office/drawing/2014/main" id="{E304BEDB-DAE7-4D41-8F9C-88D76D0C21F4}"/>
              </a:ext>
            </a:extLst>
          </p:cNvPr>
          <p:cNvSpPr>
            <a:spLocks noGrp="1"/>
          </p:cNvSpPr>
          <p:nvPr>
            <p:ph idx="1"/>
          </p:nvPr>
        </p:nvSpPr>
        <p:spPr>
          <a:xfrm>
            <a:off x="543770" y="1564688"/>
            <a:ext cx="8596668" cy="5293312"/>
          </a:xfrm>
        </p:spPr>
        <p:txBody>
          <a:bodyPr>
            <a:normAutofit fontScale="85000" lnSpcReduction="20000"/>
          </a:bodyPr>
          <a:lstStyle/>
          <a:p>
            <a:pPr>
              <a:lnSpc>
                <a:spcPct val="150000"/>
              </a:lnSpc>
            </a:pPr>
            <a:r>
              <a:rPr lang="zh-TW" altLang="en-US" sz="3000" b="1" dirty="0"/>
              <a:t>重新定位半職業與職業化，不是給薪水就好，更是創造收益的企圖心</a:t>
            </a:r>
            <a:endParaRPr lang="en-US" altLang="zh-TW" sz="3000" b="1" dirty="0"/>
          </a:p>
          <a:p>
            <a:pPr>
              <a:lnSpc>
                <a:spcPct val="150000"/>
              </a:lnSpc>
            </a:pPr>
            <a:r>
              <a:rPr lang="zh-TW" altLang="en-US" sz="3000" b="1" dirty="0"/>
              <a:t>品牌化與在地化的差異理解，聯賽球隊必須要做為地方足球文化的發動機</a:t>
            </a:r>
            <a:endParaRPr lang="en-US" altLang="zh-TW" sz="3000" b="1" dirty="0"/>
          </a:p>
          <a:p>
            <a:pPr>
              <a:lnSpc>
                <a:spcPct val="150000"/>
              </a:lnSpc>
            </a:pPr>
            <a:r>
              <a:rPr lang="zh-TW" altLang="en-US" sz="3000" b="1" dirty="0"/>
              <a:t>球隊補助款應與行銷及地方發展結合，讓球隊邁向半職業化</a:t>
            </a:r>
            <a:endParaRPr lang="en-US" altLang="zh-TW" sz="3000" b="1" dirty="0"/>
          </a:p>
          <a:p>
            <a:pPr>
              <a:lnSpc>
                <a:spcPct val="150000"/>
              </a:lnSpc>
            </a:pPr>
            <a:r>
              <a:rPr lang="zh-TW" altLang="en-US" sz="3000" b="1" dirty="0"/>
              <a:t>調整體育署業務分工：從競技組的齊頭式平等的球隊補助，將行銷輔導由運動產業組直接對口球隊</a:t>
            </a:r>
            <a:endParaRPr lang="en-US" altLang="zh-TW" sz="3000" b="1" dirty="0"/>
          </a:p>
          <a:p>
            <a:pPr>
              <a:lnSpc>
                <a:spcPct val="150000"/>
              </a:lnSpc>
            </a:pPr>
            <a:r>
              <a:rPr lang="zh-TW" altLang="en-US" sz="3000" b="1" dirty="0"/>
              <a:t>場地設施才會是聯賽球隊是不是能發展的關鍵</a:t>
            </a:r>
            <a:endParaRPr lang="en-US" altLang="zh-TW" sz="3000" b="1" dirty="0"/>
          </a:p>
          <a:p>
            <a:endParaRPr lang="en-US" altLang="zh-TW" sz="3000" b="1" dirty="0"/>
          </a:p>
          <a:p>
            <a:endParaRPr lang="en-US" altLang="zh-TW" sz="3000" b="1" dirty="0"/>
          </a:p>
          <a:p>
            <a:endParaRPr lang="en-US" altLang="zh-TW" sz="3000" b="1" dirty="0"/>
          </a:p>
        </p:txBody>
      </p:sp>
    </p:spTree>
    <p:extLst>
      <p:ext uri="{BB962C8B-B14F-4D97-AF65-F5344CB8AC3E}">
        <p14:creationId xmlns:p14="http://schemas.microsoft.com/office/powerpoint/2010/main" val="32259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E612C5-9735-4D75-D58C-0FAAF224412D}"/>
              </a:ext>
            </a:extLst>
          </p:cNvPr>
          <p:cNvSpPr>
            <a:spLocks noGrp="1"/>
          </p:cNvSpPr>
          <p:nvPr>
            <p:ph type="title"/>
          </p:nvPr>
        </p:nvSpPr>
        <p:spPr>
          <a:xfrm>
            <a:off x="482125" y="332198"/>
            <a:ext cx="8596668" cy="726040"/>
          </a:xfrm>
        </p:spPr>
        <p:txBody>
          <a:bodyPr>
            <a:normAutofit/>
          </a:bodyPr>
          <a:lstStyle/>
          <a:p>
            <a:r>
              <a:rPr lang="zh-TW" altLang="en-US" sz="4000" b="1" dirty="0">
                <a:solidFill>
                  <a:schemeClr val="tx1"/>
                </a:solidFill>
                <a:latin typeface="+mn-ea"/>
                <a:ea typeface="+mn-ea"/>
              </a:rPr>
              <a:t>子題三：健全國家隊選訓賽輔獎</a:t>
            </a:r>
          </a:p>
        </p:txBody>
      </p:sp>
      <p:sp>
        <p:nvSpPr>
          <p:cNvPr id="3" name="內容版面配置區 2">
            <a:extLst>
              <a:ext uri="{FF2B5EF4-FFF2-40B4-BE49-F238E27FC236}">
                <a16:creationId xmlns:a16="http://schemas.microsoft.com/office/drawing/2014/main" id="{E304BEDB-DAE7-4D41-8F9C-88D76D0C21F4}"/>
              </a:ext>
            </a:extLst>
          </p:cNvPr>
          <p:cNvSpPr>
            <a:spLocks noGrp="1"/>
          </p:cNvSpPr>
          <p:nvPr>
            <p:ph idx="1"/>
          </p:nvPr>
        </p:nvSpPr>
        <p:spPr>
          <a:xfrm>
            <a:off x="677334" y="1335640"/>
            <a:ext cx="8596668" cy="5522359"/>
          </a:xfrm>
        </p:spPr>
        <p:txBody>
          <a:bodyPr>
            <a:normAutofit/>
          </a:bodyPr>
          <a:lstStyle/>
          <a:p>
            <a:pPr>
              <a:lnSpc>
                <a:spcPct val="150000"/>
              </a:lnSpc>
            </a:pPr>
            <a:r>
              <a:rPr lang="zh-TW" altLang="en-US" sz="3000" b="1" dirty="0"/>
              <a:t>「要馬兒好，又要馬兒不吃草」的核撥率</a:t>
            </a:r>
            <a:r>
              <a:rPr lang="en-US" altLang="zh-TW" sz="3000" b="1" dirty="0"/>
              <a:t>29%</a:t>
            </a:r>
          </a:p>
          <a:p>
            <a:pPr>
              <a:lnSpc>
                <a:spcPct val="150000"/>
              </a:lnSpc>
            </a:pPr>
            <a:r>
              <a:rPr lang="zh-TW" altLang="en-US" sz="3000" b="1" dirty="0"/>
              <a:t>計畫目標的重新檢討與具體落實</a:t>
            </a:r>
            <a:endParaRPr lang="en-US" altLang="zh-TW" sz="3000" b="1" dirty="0"/>
          </a:p>
          <a:p>
            <a:pPr lvl="1">
              <a:lnSpc>
                <a:spcPct val="150000"/>
              </a:lnSpc>
            </a:pPr>
            <a:r>
              <a:rPr lang="zh-TW" altLang="en-US" sz="2800" b="1" dirty="0"/>
              <a:t>五項子計畫中有三項核撥幾近為零？</a:t>
            </a:r>
            <a:endParaRPr lang="en-US" altLang="zh-TW" sz="2800" b="1" dirty="0"/>
          </a:p>
          <a:p>
            <a:pPr lvl="1">
              <a:lnSpc>
                <a:spcPct val="150000"/>
              </a:lnSpc>
            </a:pPr>
            <a:r>
              <a:rPr lang="zh-TW" altLang="en-US" sz="2800" b="1" dirty="0"/>
              <a:t>追逐世界排名／「有意義的」階段目標？</a:t>
            </a:r>
            <a:endParaRPr lang="en-US" altLang="zh-TW" sz="2800" b="1" dirty="0"/>
          </a:p>
          <a:p>
            <a:pPr lvl="1">
              <a:lnSpc>
                <a:spcPct val="150000"/>
              </a:lnSpc>
            </a:pPr>
            <a:r>
              <a:rPr lang="zh-TW" altLang="en-US" sz="3000" b="1" dirty="0"/>
              <a:t>全力投入增加各級代表隊參與國際賽事機會？</a:t>
            </a:r>
            <a:endParaRPr lang="en-US" altLang="zh-TW" sz="3000" b="1" dirty="0"/>
          </a:p>
        </p:txBody>
      </p:sp>
    </p:spTree>
    <p:extLst>
      <p:ext uri="{BB962C8B-B14F-4D97-AF65-F5344CB8AC3E}">
        <p14:creationId xmlns:p14="http://schemas.microsoft.com/office/powerpoint/2010/main" val="3871080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FE612C5-9735-4D75-D58C-0FAAF224412D}"/>
              </a:ext>
            </a:extLst>
          </p:cNvPr>
          <p:cNvSpPr>
            <a:spLocks noGrp="1"/>
          </p:cNvSpPr>
          <p:nvPr>
            <p:ph type="title"/>
          </p:nvPr>
        </p:nvSpPr>
        <p:spPr>
          <a:xfrm>
            <a:off x="533496" y="496584"/>
            <a:ext cx="8596668" cy="726040"/>
          </a:xfrm>
        </p:spPr>
        <p:txBody>
          <a:bodyPr>
            <a:normAutofit/>
          </a:bodyPr>
          <a:lstStyle/>
          <a:p>
            <a:r>
              <a:rPr lang="zh-TW" altLang="en-US" sz="4000" b="1" dirty="0">
                <a:solidFill>
                  <a:schemeClr val="tx1"/>
                </a:solidFill>
                <a:latin typeface="+mn-ea"/>
                <a:ea typeface="+mn-ea"/>
              </a:rPr>
              <a:t>子題三：健全國家隊選訓賽輔獎</a:t>
            </a:r>
          </a:p>
        </p:txBody>
      </p:sp>
      <p:sp>
        <p:nvSpPr>
          <p:cNvPr id="3" name="內容版面配置區 2">
            <a:extLst>
              <a:ext uri="{FF2B5EF4-FFF2-40B4-BE49-F238E27FC236}">
                <a16:creationId xmlns:a16="http://schemas.microsoft.com/office/drawing/2014/main" id="{E304BEDB-DAE7-4D41-8F9C-88D76D0C21F4}"/>
              </a:ext>
            </a:extLst>
          </p:cNvPr>
          <p:cNvSpPr>
            <a:spLocks noGrp="1"/>
          </p:cNvSpPr>
          <p:nvPr>
            <p:ph idx="1"/>
          </p:nvPr>
        </p:nvSpPr>
        <p:spPr>
          <a:xfrm>
            <a:off x="286915" y="1335641"/>
            <a:ext cx="9401615" cy="5522359"/>
          </a:xfrm>
        </p:spPr>
        <p:txBody>
          <a:bodyPr>
            <a:normAutofit/>
          </a:bodyPr>
          <a:lstStyle/>
          <a:p>
            <a:pPr>
              <a:lnSpc>
                <a:spcPct val="150000"/>
              </a:lnSpc>
            </a:pPr>
            <a:r>
              <a:rPr lang="zh-TW" altLang="en-US" sz="3000" b="1" dirty="0"/>
              <a:t>國訓中心認為要回歸既有法規，那專案計畫意義何在？</a:t>
            </a:r>
            <a:endParaRPr lang="en-US" altLang="zh-TW" sz="3000" b="1" dirty="0"/>
          </a:p>
          <a:p>
            <a:pPr>
              <a:lnSpc>
                <a:spcPct val="150000"/>
              </a:lnSpc>
            </a:pPr>
            <a:r>
              <a:rPr lang="zh-TW" altLang="en-US" sz="3000" b="1" dirty="0"/>
              <a:t>青訓才是根本，但非亞奧運球隊不再政策視野中</a:t>
            </a:r>
            <a:endParaRPr lang="en-US" altLang="zh-TW" sz="3000" b="1" dirty="0"/>
          </a:p>
          <a:p>
            <a:pPr>
              <a:lnSpc>
                <a:spcPct val="150000"/>
              </a:lnSpc>
            </a:pPr>
            <a:r>
              <a:rPr lang="zh-TW" altLang="en-US" sz="3000" b="1" dirty="0"/>
              <a:t>後勤、運科：當別人的後勤標配是我們的高標，</a:t>
            </a:r>
            <a:br>
              <a:rPr lang="en-US" altLang="zh-TW" sz="3000" b="1" dirty="0"/>
            </a:br>
            <a:r>
              <a:rPr lang="zh-TW" altLang="en-US" sz="3000" b="1" dirty="0"/>
              <a:t>在足球六年計劃下，代表隊後勤人員編制卻不被同意。</a:t>
            </a:r>
            <a:endParaRPr lang="en-US" altLang="zh-TW" sz="3000" b="1" dirty="0"/>
          </a:p>
          <a:p>
            <a:pPr>
              <a:lnSpc>
                <a:spcPct val="150000"/>
              </a:lnSpc>
            </a:pPr>
            <a:r>
              <a:rPr lang="zh-TW" altLang="en-US" sz="3000" b="1" dirty="0"/>
              <a:t>與其盲目追求排名，國家足球訓練中心建置更應被納入考慮</a:t>
            </a:r>
            <a:endParaRPr lang="en-US" altLang="zh-TW" sz="3000" b="1" dirty="0"/>
          </a:p>
        </p:txBody>
      </p:sp>
    </p:spTree>
    <p:extLst>
      <p:ext uri="{BB962C8B-B14F-4D97-AF65-F5344CB8AC3E}">
        <p14:creationId xmlns:p14="http://schemas.microsoft.com/office/powerpoint/2010/main" val="3972092445"/>
      </p:ext>
    </p:extLst>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Organic</Template>
  <TotalTime>1276</TotalTime>
  <Words>814</Words>
  <Application>Microsoft Office PowerPoint</Application>
  <PresentationFormat>寬螢幕</PresentationFormat>
  <Paragraphs>66</Paragraphs>
  <Slides>13</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13</vt:i4>
      </vt:variant>
    </vt:vector>
  </HeadingPairs>
  <TitlesOfParts>
    <vt:vector size="18" baseType="lpstr">
      <vt:lpstr>微軟正黑體</vt:lpstr>
      <vt:lpstr>Arial</vt:lpstr>
      <vt:lpstr>Trebuchet MS</vt:lpstr>
      <vt:lpstr>Wingdings 3</vt:lpstr>
      <vt:lpstr>多面向</vt:lpstr>
      <vt:lpstr>「足球六年計劃回顧與展望」座談會 總結報告  </vt:lpstr>
      <vt:lpstr>107-109年計畫執行情形總表</vt:lpstr>
      <vt:lpstr>107-109年計畫分項核撥情形</vt:lpstr>
      <vt:lpstr>107-109年計畫實際核撥率</vt:lpstr>
      <vt:lpstr>子題一：鼓勵各級學校籌組足球隊</vt:lpstr>
      <vt:lpstr>子題一：鼓勵各級學校籌組足球隊</vt:lpstr>
      <vt:lpstr>子題二：推動企業足球(半職業)運動發展</vt:lpstr>
      <vt:lpstr>子題三：健全國家隊選訓賽輔獎</vt:lpstr>
      <vt:lpstr>子題三：健全國家隊選訓賽輔獎</vt:lpstr>
      <vt:lpstr>子題四：完善硬體設施</vt:lpstr>
      <vt:lpstr>子題四：完善硬體設施</vt:lpstr>
      <vt:lpstr>綜合建議</vt:lpstr>
      <vt:lpstr>期盼透過本次座談會的辦理 提供體育署理解民間對於目前 「足球六年計畫」之執行理解與具體困境 並作為後續相關計畫訂定與修正之參考依據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「足球6年計畫回顧與展望」會前問卷結果</dc:title>
  <dc:creator>陳德碩</dc:creator>
  <cp:lastModifiedBy>焦佳弘</cp:lastModifiedBy>
  <cp:revision>24</cp:revision>
  <dcterms:created xsi:type="dcterms:W3CDTF">2022-04-21T04:29:15Z</dcterms:created>
  <dcterms:modified xsi:type="dcterms:W3CDTF">2022-04-23T07:49:11Z</dcterms:modified>
</cp:coreProperties>
</file>