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56" r:id="rId2"/>
    <p:sldId id="291" r:id="rId3"/>
    <p:sldId id="293" r:id="rId4"/>
    <p:sldId id="294" r:id="rId5"/>
    <p:sldId id="295" r:id="rId6"/>
    <p:sldId id="296" r:id="rId7"/>
    <p:sldId id="297" r:id="rId8"/>
    <p:sldId id="298" r:id="rId9"/>
    <p:sldId id="292" r:id="rId10"/>
    <p:sldId id="312" r:id="rId11"/>
    <p:sldId id="299" r:id="rId12"/>
    <p:sldId id="304" r:id="rId13"/>
    <p:sldId id="305" r:id="rId14"/>
    <p:sldId id="300" r:id="rId15"/>
    <p:sldId id="301" r:id="rId16"/>
    <p:sldId id="302" r:id="rId17"/>
    <p:sldId id="306" r:id="rId18"/>
    <p:sldId id="307" r:id="rId19"/>
    <p:sldId id="308" r:id="rId20"/>
    <p:sldId id="309" r:id="rId21"/>
    <p:sldId id="310" r:id="rId22"/>
    <p:sldId id="311" r:id="rId23"/>
    <p:sldId id="290" r:id="rId24"/>
    <p:sldId id="258" r:id="rId25"/>
    <p:sldId id="259" r:id="rId26"/>
    <p:sldId id="260" r:id="rId27"/>
    <p:sldId id="261" r:id="rId28"/>
    <p:sldId id="262" r:id="rId29"/>
    <p:sldId id="263" r:id="rId30"/>
    <p:sldId id="264" r:id="rId31"/>
    <p:sldId id="265" r:id="rId32"/>
    <p:sldId id="266" r:id="rId33"/>
    <p:sldId id="267" r:id="rId34"/>
    <p:sldId id="287" r:id="rId35"/>
    <p:sldId id="269" r:id="rId36"/>
    <p:sldId id="268" r:id="rId37"/>
    <p:sldId id="270" r:id="rId38"/>
    <p:sldId id="271" r:id="rId39"/>
    <p:sldId id="272" r:id="rId40"/>
    <p:sldId id="288" r:id="rId41"/>
    <p:sldId id="274" r:id="rId42"/>
    <p:sldId id="273" r:id="rId43"/>
    <p:sldId id="275" r:id="rId44"/>
    <p:sldId id="277" r:id="rId45"/>
    <p:sldId id="279" r:id="rId46"/>
    <p:sldId id="280" r:id="rId47"/>
    <p:sldId id="289" r:id="rId48"/>
    <p:sldId id="278" r:id="rId49"/>
    <p:sldId id="282" r:id="rId50"/>
    <p:sldId id="283" r:id="rId51"/>
    <p:sldId id="281" r:id="rId52"/>
    <p:sldId id="284" r:id="rId53"/>
    <p:sldId id="286"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B22751DD-CAEA-4B11-9874-55E3EC1BA3CA}">
          <p14:sldIdLst>
            <p14:sldId id="256"/>
            <p14:sldId id="291"/>
            <p14:sldId id="293"/>
            <p14:sldId id="294"/>
            <p14:sldId id="295"/>
            <p14:sldId id="296"/>
            <p14:sldId id="297"/>
            <p14:sldId id="298"/>
            <p14:sldId id="292"/>
            <p14:sldId id="312"/>
            <p14:sldId id="299"/>
            <p14:sldId id="304"/>
            <p14:sldId id="305"/>
            <p14:sldId id="300"/>
            <p14:sldId id="301"/>
            <p14:sldId id="302"/>
            <p14:sldId id="306"/>
            <p14:sldId id="307"/>
            <p14:sldId id="308"/>
            <p14:sldId id="309"/>
            <p14:sldId id="310"/>
            <p14:sldId id="311"/>
            <p14:sldId id="290"/>
            <p14:sldId id="258"/>
            <p14:sldId id="259"/>
            <p14:sldId id="260"/>
            <p14:sldId id="261"/>
          </p14:sldIdLst>
        </p14:section>
        <p14:section name="子題：鼓勵各級學校籌組足球隊（學校足球建設工程計畫）" id="{8F50F0C2-7B2D-4002-BBA9-EA31954DD44F}">
          <p14:sldIdLst>
            <p14:sldId id="262"/>
            <p14:sldId id="263"/>
            <p14:sldId id="264"/>
            <p14:sldId id="265"/>
            <p14:sldId id="266"/>
            <p14:sldId id="267"/>
          </p14:sldIdLst>
        </p14:section>
        <p14:section name="子題：完善硬體措施" id="{6938EAA4-03C4-4563-AD6C-C04FC05D141E}">
          <p14:sldIdLst>
            <p14:sldId id="287"/>
            <p14:sldId id="269"/>
            <p14:sldId id="268"/>
            <p14:sldId id="270"/>
            <p14:sldId id="271"/>
            <p14:sldId id="272"/>
          </p14:sldIdLst>
        </p14:section>
        <p14:section name="推動企業足球（半職業）運動發展" id="{37816E0C-DE00-47E6-907C-993737DB94D8}">
          <p14:sldIdLst>
            <p14:sldId id="288"/>
            <p14:sldId id="274"/>
            <p14:sldId id="273"/>
            <p14:sldId id="275"/>
            <p14:sldId id="277"/>
            <p14:sldId id="279"/>
            <p14:sldId id="280"/>
          </p14:sldIdLst>
        </p14:section>
        <p14:section name="子題：健全國家隊選訓賽輔獎" id="{2BFF802A-6485-4111-8C92-2D4F3C22B5F2}">
          <p14:sldIdLst>
            <p14:sldId id="289"/>
            <p14:sldId id="278"/>
            <p14:sldId id="282"/>
            <p14:sldId id="283"/>
            <p14:sldId id="281"/>
            <p14:sldId id="284"/>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TW" altLang="en-US" sz="2800" dirty="0"/>
              <a:t>年度執行狀況</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v>107</c:v>
          </c:tx>
          <c:spPr>
            <a:solidFill>
              <a:schemeClr val="accent1"/>
            </a:solidFill>
            <a:ln>
              <a:noFill/>
            </a:ln>
            <a:effectLst/>
          </c:spPr>
          <c:invertIfNegative val="0"/>
          <c:cat>
            <c:strLit>
              <c:ptCount val="1"/>
              <c:pt idx="0">
                <c:v>推動企業（半職業）足球運動</c:v>
              </c:pt>
            </c:strLit>
          </c:cat>
          <c:val>
            <c:numRef>
              <c:f>工作表2!$C$7:$C$9</c:f>
              <c:numCache>
                <c:formatCode>#,##0</c:formatCode>
                <c:ptCount val="3"/>
                <c:pt idx="0">
                  <c:v>36330</c:v>
                </c:pt>
                <c:pt idx="1">
                  <c:v>17602</c:v>
                </c:pt>
                <c:pt idx="2">
                  <c:v>109058</c:v>
                </c:pt>
              </c:numCache>
            </c:numRef>
          </c:val>
          <c:extLst>
            <c:ext xmlns:c16="http://schemas.microsoft.com/office/drawing/2014/chart" uri="{C3380CC4-5D6E-409C-BE32-E72D297353CC}">
              <c16:uniqueId val="{00000000-CE12-4D1B-BAA9-A0A3932E00DD}"/>
            </c:ext>
          </c:extLst>
        </c:ser>
        <c:ser>
          <c:idx val="1"/>
          <c:order val="1"/>
          <c:tx>
            <c:v>108</c:v>
          </c:tx>
          <c:spPr>
            <a:solidFill>
              <a:schemeClr val="accent2"/>
            </a:solidFill>
            <a:ln>
              <a:noFill/>
            </a:ln>
            <a:effectLst/>
          </c:spPr>
          <c:invertIfNegative val="0"/>
          <c:cat>
            <c:strLit>
              <c:ptCount val="1"/>
              <c:pt idx="0">
                <c:v>推動企業（半職業）足球運動</c:v>
              </c:pt>
            </c:strLit>
          </c:cat>
          <c:val>
            <c:numRef>
              <c:f>工作表2!$D$7:$D$9</c:f>
              <c:numCache>
                <c:formatCode>#,##0</c:formatCode>
                <c:ptCount val="3"/>
                <c:pt idx="0">
                  <c:v>40908</c:v>
                </c:pt>
                <c:pt idx="1">
                  <c:v>19146</c:v>
                </c:pt>
                <c:pt idx="2">
                  <c:v>171369</c:v>
                </c:pt>
              </c:numCache>
            </c:numRef>
          </c:val>
          <c:extLst>
            <c:ext xmlns:c16="http://schemas.microsoft.com/office/drawing/2014/chart" uri="{C3380CC4-5D6E-409C-BE32-E72D297353CC}">
              <c16:uniqueId val="{00000001-CE12-4D1B-BAA9-A0A3932E00DD}"/>
            </c:ext>
          </c:extLst>
        </c:ser>
        <c:ser>
          <c:idx val="2"/>
          <c:order val="2"/>
          <c:tx>
            <c:v>109</c:v>
          </c:tx>
          <c:spPr>
            <a:solidFill>
              <a:schemeClr val="accent3"/>
            </a:solidFill>
            <a:ln>
              <a:noFill/>
            </a:ln>
            <a:effectLst/>
          </c:spPr>
          <c:invertIfNegative val="0"/>
          <c:cat>
            <c:strLit>
              <c:ptCount val="1"/>
              <c:pt idx="0">
                <c:v>推動企業（半職業）足球運動</c:v>
              </c:pt>
            </c:strLit>
          </c:cat>
          <c:val>
            <c:numRef>
              <c:f>工作表2!$E$7:$E$9</c:f>
              <c:numCache>
                <c:formatCode>#,##0</c:formatCode>
                <c:ptCount val="3"/>
                <c:pt idx="0">
                  <c:v>14618</c:v>
                </c:pt>
                <c:pt idx="1">
                  <c:v>45373</c:v>
                </c:pt>
                <c:pt idx="2">
                  <c:v>221025</c:v>
                </c:pt>
              </c:numCache>
            </c:numRef>
          </c:val>
          <c:extLst>
            <c:ext xmlns:c16="http://schemas.microsoft.com/office/drawing/2014/chart" uri="{C3380CC4-5D6E-409C-BE32-E72D297353CC}">
              <c16:uniqueId val="{00000002-CE12-4D1B-BAA9-A0A3932E00DD}"/>
            </c:ext>
          </c:extLst>
        </c:ser>
        <c:dLbls>
          <c:showLegendKey val="0"/>
          <c:showVal val="0"/>
          <c:showCatName val="0"/>
          <c:showSerName val="0"/>
          <c:showPercent val="0"/>
          <c:showBubbleSize val="0"/>
        </c:dLbls>
        <c:gapWidth val="219"/>
        <c:overlap val="-27"/>
        <c:axId val="1624099984"/>
        <c:axId val="1624100400"/>
      </c:barChart>
      <c:catAx>
        <c:axId val="1624099984"/>
        <c:scaling>
          <c:orientation val="minMax"/>
        </c:scaling>
        <c:delete val="1"/>
        <c:axPos val="b"/>
        <c:numFmt formatCode="General" sourceLinked="1"/>
        <c:majorTickMark val="none"/>
        <c:minorTickMark val="none"/>
        <c:tickLblPos val="nextTo"/>
        <c:crossAx val="1624100400"/>
        <c:crosses val="autoZero"/>
        <c:auto val="1"/>
        <c:lblAlgn val="ctr"/>
        <c:lblOffset val="100"/>
        <c:noMultiLvlLbl val="0"/>
      </c:catAx>
      <c:valAx>
        <c:axId val="1624100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crossAx val="162409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人數</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C1E-4F7F-8F5D-C65997DDC72C}"/>
              </c:ext>
            </c:extLst>
          </c:dPt>
          <c:dPt>
            <c:idx val="1"/>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C1E-4F7F-8F5D-C65997DDC72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C1E-4F7F-8F5D-C65997DDC72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C1E-4F7F-8F5D-C65997DDC72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D77-44AC-8A7B-5E652460D445}"/>
              </c:ext>
            </c:extLst>
          </c:dPt>
          <c:dLbls>
            <c:dLbl>
              <c:idx val="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C1E-4F7F-8F5D-C65997DDC72C}"/>
                </c:ext>
              </c:extLst>
            </c:dLbl>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C1E-4F7F-8F5D-C65997DDC72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工作表1!$A$2:$A$6</c:f>
              <c:strCache>
                <c:ptCount val="5"/>
                <c:pt idx="0">
                  <c:v>完全符合</c:v>
                </c:pt>
                <c:pt idx="1">
                  <c:v>大致符合</c:v>
                </c:pt>
                <c:pt idx="2">
                  <c:v>部分符合</c:v>
                </c:pt>
                <c:pt idx="3">
                  <c:v>少數符合</c:v>
                </c:pt>
                <c:pt idx="4">
                  <c:v>完全不符合</c:v>
                </c:pt>
              </c:strCache>
            </c:strRef>
          </c:cat>
          <c:val>
            <c:numRef>
              <c:f>工作表1!$B$2:$B$6</c:f>
              <c:numCache>
                <c:formatCode>General</c:formatCode>
                <c:ptCount val="5"/>
                <c:pt idx="0">
                  <c:v>12</c:v>
                </c:pt>
                <c:pt idx="1">
                  <c:v>36</c:v>
                </c:pt>
                <c:pt idx="2">
                  <c:v>71</c:v>
                </c:pt>
                <c:pt idx="3">
                  <c:v>55</c:v>
                </c:pt>
                <c:pt idx="4">
                  <c:v>58</c:v>
                </c:pt>
              </c:numCache>
            </c:numRef>
          </c:val>
          <c:extLst>
            <c:ext xmlns:c16="http://schemas.microsoft.com/office/drawing/2014/chart" uri="{C3380CC4-5D6E-409C-BE32-E72D297353CC}">
              <c16:uniqueId val="{00000008-7C1E-4F7F-8F5D-C65997DDC72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TW"/>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人數</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F73-47B8-9DE5-4ECA9411C0E2}"/>
              </c:ext>
            </c:extLst>
          </c:dPt>
          <c:dPt>
            <c:idx val="1"/>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F73-47B8-9DE5-4ECA9411C0E2}"/>
              </c:ext>
            </c:extLst>
          </c:dPt>
          <c:dLbls>
            <c:dLbl>
              <c:idx val="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F73-47B8-9DE5-4ECA9411C0E2}"/>
                </c:ext>
              </c:extLst>
            </c:dLbl>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F73-47B8-9DE5-4ECA9411C0E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工作表1!$A$2:$A$3</c:f>
              <c:strCache>
                <c:ptCount val="2"/>
                <c:pt idx="0">
                  <c:v>不知道</c:v>
                </c:pt>
                <c:pt idx="1">
                  <c:v>知道</c:v>
                </c:pt>
              </c:strCache>
            </c:strRef>
          </c:cat>
          <c:val>
            <c:numRef>
              <c:f>工作表1!$B$2:$B$3</c:f>
              <c:numCache>
                <c:formatCode>General</c:formatCode>
                <c:ptCount val="2"/>
                <c:pt idx="0">
                  <c:v>76</c:v>
                </c:pt>
                <c:pt idx="1">
                  <c:v>28</c:v>
                </c:pt>
              </c:numCache>
            </c:numRef>
          </c:val>
          <c:extLst>
            <c:ext xmlns:c16="http://schemas.microsoft.com/office/drawing/2014/chart" uri="{C3380CC4-5D6E-409C-BE32-E72D297353CC}">
              <c16:uniqueId val="{00000004-DF73-47B8-9DE5-4ECA9411C0E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TW"/>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人數</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16B-42E1-B396-2560E51C1772}"/>
              </c:ext>
            </c:extLst>
          </c:dPt>
          <c:dPt>
            <c:idx val="1"/>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16B-42E1-B396-2560E51C177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3B7-4EF1-A193-FF1680F45669}"/>
              </c:ext>
            </c:extLst>
          </c:dPt>
          <c:dLbls>
            <c:dLbl>
              <c:idx val="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16B-42E1-B396-2560E51C1772}"/>
                </c:ext>
              </c:extLst>
            </c:dLbl>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16B-42E1-B396-2560E51C177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工作表1!$A$2:$A$4</c:f>
              <c:strCache>
                <c:ptCount val="3"/>
                <c:pt idx="0">
                  <c:v>需調整</c:v>
                </c:pt>
                <c:pt idx="1">
                  <c:v>沒意見</c:v>
                </c:pt>
                <c:pt idx="2">
                  <c:v>不需調整</c:v>
                </c:pt>
              </c:strCache>
            </c:strRef>
          </c:cat>
          <c:val>
            <c:numRef>
              <c:f>工作表1!$B$2:$B$4</c:f>
              <c:numCache>
                <c:formatCode>General</c:formatCode>
                <c:ptCount val="3"/>
                <c:pt idx="0">
                  <c:v>58</c:v>
                </c:pt>
                <c:pt idx="1">
                  <c:v>41</c:v>
                </c:pt>
                <c:pt idx="2">
                  <c:v>5</c:v>
                </c:pt>
              </c:numCache>
            </c:numRef>
          </c:val>
          <c:extLst>
            <c:ext xmlns:c16="http://schemas.microsoft.com/office/drawing/2014/chart" uri="{C3380CC4-5D6E-409C-BE32-E72D297353CC}">
              <c16:uniqueId val="{00000004-816B-42E1-B396-2560E51C177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TW"/>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人數</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6EF-4373-995D-6A8B90F6658C}"/>
              </c:ext>
            </c:extLst>
          </c:dPt>
          <c:dPt>
            <c:idx val="1"/>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6EF-4373-995D-6A8B90F6658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6EF-4373-995D-6A8B90F6658C}"/>
              </c:ext>
            </c:extLst>
          </c:dPt>
          <c:dLbls>
            <c:dLbl>
              <c:idx val="0"/>
              <c:tx>
                <c:rich>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fld id="{5FCF73D4-46B7-4006-8FE5-B099E37C5F15}" type="CATEGORYNAME">
                      <a:rPr lang="zh-TW" altLang="en-US" sz="1300"/>
                      <a:pPr>
                        <a:defRPr sz="1700"/>
                      </a:pPr>
                      <a:t>[類別名稱]</a:t>
                    </a:fld>
                    <a:r>
                      <a:rPr lang="zh-TW" altLang="en-US" baseline="0" dirty="0"/>
                      <a:t>
</a:t>
                    </a:r>
                    <a:fld id="{80618FAA-9CC8-4F44-A7A8-C5713BC1BA4C}" type="PERCENTAGE">
                      <a:rPr lang="en-US" altLang="zh-TW" baseline="0"/>
                      <a:pPr>
                        <a:defRPr sz="1700"/>
                      </a:pPr>
                      <a:t>[百分比]</a:t>
                    </a:fld>
                    <a:endParaRPr lang="zh-TW" altLang="en-US"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EF-4373-995D-6A8B90F6658C}"/>
                </c:ext>
              </c:extLst>
            </c:dLbl>
            <c:dLbl>
              <c:idx val="1"/>
              <c:layout>
                <c:manualLayout>
                  <c:x val="6.6713981547196599E-2"/>
                  <c:y val="-0.22398791923850792"/>
                </c:manualLayout>
              </c:layout>
              <c:tx>
                <c:rich>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fld id="{F36FB221-25FF-4A79-8564-18F83DE544A2}" type="CATEGORYNAME">
                      <a:rPr lang="zh-TW" altLang="en-US" sz="1400"/>
                      <a:pPr>
                        <a:defRPr sz="1700"/>
                      </a:pPr>
                      <a:t>[類別名稱]</a:t>
                    </a:fld>
                    <a:r>
                      <a:rPr lang="zh-TW" altLang="en-US" baseline="0" dirty="0"/>
                      <a:t>
</a:t>
                    </a:r>
                    <a:fld id="{14FC1A8B-70B4-4DBC-B137-16AE778815BE}" type="PERCENTAGE">
                      <a:rPr lang="en-US" altLang="zh-TW" baseline="0"/>
                      <a:pPr>
                        <a:defRPr sz="1700"/>
                      </a:pPr>
                      <a:t>[百分比]</a:t>
                    </a:fld>
                    <a:endParaRPr lang="zh-TW" altLang="en-US"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22888573456352027"/>
                      <c:h val="0.195232713390321"/>
                    </c:manualLayout>
                  </c15:layout>
                  <c15:dlblFieldTable/>
                  <c15:showDataLabelsRange val="0"/>
                </c:ext>
                <c:ext xmlns:c16="http://schemas.microsoft.com/office/drawing/2014/chart" uri="{C3380CC4-5D6E-409C-BE32-E72D297353CC}">
                  <c16:uniqueId val="{00000003-C6EF-4373-995D-6A8B90F6658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工作表1!$A$2:$A$4</c:f>
              <c:strCache>
                <c:ptCount val="3"/>
                <c:pt idx="0">
                  <c:v>有助於達成目標</c:v>
                </c:pt>
                <c:pt idx="1">
                  <c:v>有助於達成部分目標</c:v>
                </c:pt>
                <c:pt idx="2">
                  <c:v>無助於達成目標</c:v>
                </c:pt>
              </c:strCache>
            </c:strRef>
          </c:cat>
          <c:val>
            <c:numRef>
              <c:f>工作表1!$B$2:$B$4</c:f>
              <c:numCache>
                <c:formatCode>General</c:formatCode>
                <c:ptCount val="3"/>
                <c:pt idx="0">
                  <c:v>21</c:v>
                </c:pt>
                <c:pt idx="1">
                  <c:v>66</c:v>
                </c:pt>
                <c:pt idx="2">
                  <c:v>17</c:v>
                </c:pt>
              </c:numCache>
            </c:numRef>
          </c:val>
          <c:extLst>
            <c:ext xmlns:c16="http://schemas.microsoft.com/office/drawing/2014/chart" uri="{C3380CC4-5D6E-409C-BE32-E72D297353CC}">
              <c16:uniqueId val="{00000006-C6EF-4373-995D-6A8B90F6658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TW"/>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人數</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F73-47B8-9DE5-4ECA9411C0E2}"/>
              </c:ext>
            </c:extLst>
          </c:dPt>
          <c:dPt>
            <c:idx val="1"/>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F73-47B8-9DE5-4ECA9411C0E2}"/>
              </c:ext>
            </c:extLst>
          </c:dPt>
          <c:dLbls>
            <c:dLbl>
              <c:idx val="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F73-47B8-9DE5-4ECA9411C0E2}"/>
                </c:ext>
              </c:extLst>
            </c:dLbl>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F73-47B8-9DE5-4ECA9411C0E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工作表1!$A$2:$A$3</c:f>
              <c:strCache>
                <c:ptCount val="2"/>
                <c:pt idx="0">
                  <c:v>是</c:v>
                </c:pt>
                <c:pt idx="1">
                  <c:v>否</c:v>
                </c:pt>
              </c:strCache>
            </c:strRef>
          </c:cat>
          <c:val>
            <c:numRef>
              <c:f>工作表1!$B$2:$B$3</c:f>
              <c:numCache>
                <c:formatCode>General</c:formatCode>
                <c:ptCount val="2"/>
                <c:pt idx="0">
                  <c:v>54</c:v>
                </c:pt>
                <c:pt idx="1">
                  <c:v>50</c:v>
                </c:pt>
              </c:numCache>
            </c:numRef>
          </c:val>
          <c:extLst>
            <c:ext xmlns:c16="http://schemas.microsoft.com/office/drawing/2014/chart" uri="{C3380CC4-5D6E-409C-BE32-E72D297353CC}">
              <c16:uniqueId val="{00000004-DF73-47B8-9DE5-4ECA9411C0E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TW"/>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人數</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DD9-4EAA-A437-B321F6284A8A}"/>
              </c:ext>
            </c:extLst>
          </c:dPt>
          <c:dPt>
            <c:idx val="1"/>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DD9-4EAA-A437-B321F6284A8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DD9-4EAA-A437-B321F6284A8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DD9-4EAA-A437-B321F6284A8A}"/>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DD9-4EAA-A437-B321F6284A8A}"/>
              </c:ext>
            </c:extLst>
          </c:dPt>
          <c:dLbls>
            <c:dLbl>
              <c:idx val="0"/>
              <c:layout>
                <c:manualLayout>
                  <c:x val="-3.7162616028567755E-2"/>
                  <c:y val="9.7882101034329396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DD9-4EAA-A437-B321F6284A8A}"/>
                </c:ext>
              </c:extLst>
            </c:dLbl>
            <c:dLbl>
              <c:idx val="1"/>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DD9-4EAA-A437-B321F6284A8A}"/>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lt1"/>
                    </a:solidFill>
                    <a:latin typeface="+mn-lt"/>
                    <a:ea typeface="+mn-ea"/>
                    <a:cs typeface="+mn-cs"/>
                  </a:defRPr>
                </a:pPr>
                <a:endParaRPr lang="zh-TW"/>
              </a:p>
            </c:txPr>
            <c:dLblPos val="bestFit"/>
            <c:showLegendKey val="0"/>
            <c:showVal val="0"/>
            <c:showCatName val="0"/>
            <c:showSerName val="0"/>
            <c:showPercent val="1"/>
            <c:showBubbleSize val="0"/>
            <c:separator>
</c:separator>
            <c:showLeaderLines val="1"/>
            <c:leaderLines>
              <c:spPr>
                <a:ln w="19050">
                  <a:solidFill>
                    <a:schemeClr val="dk1">
                      <a:lumMod val="50000"/>
                      <a:lumOff val="50000"/>
                    </a:schemeClr>
                  </a:solidFill>
                </a:ln>
                <a:effectLst/>
              </c:spPr>
            </c:leaderLines>
            <c:extLst>
              <c:ext xmlns:c15="http://schemas.microsoft.com/office/drawing/2012/chart" uri="{CE6537A1-D6FC-4f65-9D91-7224C49458BB}"/>
            </c:extLst>
          </c:dLbls>
          <c:cat>
            <c:strRef>
              <c:f>工作表1!$A$2:$A$6</c:f>
              <c:strCache>
                <c:ptCount val="5"/>
                <c:pt idx="0">
                  <c:v>完全了解</c:v>
                </c:pt>
                <c:pt idx="1">
                  <c:v>大致了解</c:v>
                </c:pt>
                <c:pt idx="2">
                  <c:v>部分了解</c:v>
                </c:pt>
                <c:pt idx="3">
                  <c:v>完全不了解</c:v>
                </c:pt>
                <c:pt idx="4">
                  <c:v>完全不符合</c:v>
                </c:pt>
              </c:strCache>
            </c:strRef>
          </c:cat>
          <c:val>
            <c:numRef>
              <c:f>工作表1!$B$2:$B$6</c:f>
              <c:numCache>
                <c:formatCode>General</c:formatCode>
                <c:ptCount val="5"/>
                <c:pt idx="0">
                  <c:v>2</c:v>
                </c:pt>
                <c:pt idx="1">
                  <c:v>7</c:v>
                </c:pt>
                <c:pt idx="2">
                  <c:v>43</c:v>
                </c:pt>
                <c:pt idx="3">
                  <c:v>52</c:v>
                </c:pt>
                <c:pt idx="4">
                  <c:v>58</c:v>
                </c:pt>
              </c:numCache>
            </c:numRef>
          </c:val>
          <c:extLst>
            <c:ext xmlns:c16="http://schemas.microsoft.com/office/drawing/2014/chart" uri="{C3380CC4-5D6E-409C-BE32-E72D297353CC}">
              <c16:uniqueId val="{0000000A-4DD9-4EAA-A437-B321F6284A8A}"/>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TW"/>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人數</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F73-47B8-9DE5-4ECA9411C0E2}"/>
              </c:ext>
            </c:extLst>
          </c:dPt>
          <c:dPt>
            <c:idx val="1"/>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F73-47B8-9DE5-4ECA9411C0E2}"/>
              </c:ext>
            </c:extLst>
          </c:dPt>
          <c:dLbls>
            <c:dLbl>
              <c:idx val="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F73-47B8-9DE5-4ECA9411C0E2}"/>
                </c:ext>
              </c:extLst>
            </c:dLbl>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F73-47B8-9DE5-4ECA9411C0E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工作表1!$A$2:$A$3</c:f>
              <c:strCache>
                <c:ptCount val="2"/>
                <c:pt idx="0">
                  <c:v>是</c:v>
                </c:pt>
                <c:pt idx="1">
                  <c:v>否</c:v>
                </c:pt>
              </c:strCache>
            </c:strRef>
          </c:cat>
          <c:val>
            <c:numRef>
              <c:f>工作表1!$B$2:$B$3</c:f>
              <c:numCache>
                <c:formatCode>General</c:formatCode>
                <c:ptCount val="2"/>
                <c:pt idx="0">
                  <c:v>46</c:v>
                </c:pt>
                <c:pt idx="1">
                  <c:v>57</c:v>
                </c:pt>
              </c:numCache>
            </c:numRef>
          </c:val>
          <c:extLst>
            <c:ext xmlns:c16="http://schemas.microsoft.com/office/drawing/2014/chart" uri="{C3380CC4-5D6E-409C-BE32-E72D297353CC}">
              <c16:uniqueId val="{00000004-DF73-47B8-9DE5-4ECA9411C0E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TW"/>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人數</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F73-47B8-9DE5-4ECA9411C0E2}"/>
              </c:ext>
            </c:extLst>
          </c:dPt>
          <c:dPt>
            <c:idx val="1"/>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F73-47B8-9DE5-4ECA9411C0E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70F-4D43-AAB3-AAA98D23C5A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70F-4D43-AAB3-AAA98D23C5A5}"/>
              </c:ext>
            </c:extLst>
          </c:dPt>
          <c:dLbls>
            <c:dLbl>
              <c:idx val="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F73-47B8-9DE5-4ECA9411C0E2}"/>
                </c:ext>
              </c:extLst>
            </c:dLbl>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F73-47B8-9DE5-4ECA9411C0E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工作表1!$A$2:$A$5</c:f>
              <c:strCache>
                <c:ptCount val="4"/>
                <c:pt idx="0">
                  <c:v>滿意</c:v>
                </c:pt>
                <c:pt idx="1">
                  <c:v>大致滿意</c:v>
                </c:pt>
                <c:pt idx="2">
                  <c:v>不太滿意</c:v>
                </c:pt>
                <c:pt idx="3">
                  <c:v>不滿意</c:v>
                </c:pt>
              </c:strCache>
            </c:strRef>
          </c:cat>
          <c:val>
            <c:numRef>
              <c:f>工作表1!$B$2:$B$5</c:f>
              <c:numCache>
                <c:formatCode>General</c:formatCode>
                <c:ptCount val="4"/>
                <c:pt idx="0">
                  <c:v>3</c:v>
                </c:pt>
                <c:pt idx="1">
                  <c:v>6</c:v>
                </c:pt>
                <c:pt idx="2">
                  <c:v>36</c:v>
                </c:pt>
                <c:pt idx="3">
                  <c:v>59</c:v>
                </c:pt>
              </c:numCache>
            </c:numRef>
          </c:val>
          <c:extLst>
            <c:ext xmlns:c16="http://schemas.microsoft.com/office/drawing/2014/chart" uri="{C3380CC4-5D6E-409C-BE32-E72D297353CC}">
              <c16:uniqueId val="{00000004-DF73-47B8-9DE5-4ECA9411C0E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TW"/>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13418854496424E-2"/>
          <c:y val="2.9071691164994438E-2"/>
          <c:w val="0.96513480778641358"/>
          <c:h val="0.46696036112955758"/>
        </c:manualLayout>
      </c:layout>
      <c:barChart>
        <c:barDir val="col"/>
        <c:grouping val="stacked"/>
        <c:varyColors val="0"/>
        <c:ser>
          <c:idx val="0"/>
          <c:order val="0"/>
          <c:tx>
            <c:strRef>
              <c:f>工作表1!$B$1</c:f>
              <c:strCache>
                <c:ptCount val="1"/>
                <c:pt idx="0">
                  <c:v>有感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輔導建置國家隊培訓機制</c:v>
                </c:pt>
                <c:pt idx="1">
                  <c:v>輔導爭取國際參賽積分</c:v>
                </c:pt>
                <c:pt idx="2">
                  <c:v>輔導辦理旅外選手輔導措施</c:v>
                </c:pt>
                <c:pt idx="3">
                  <c:v>輔導運科與情蒐支援國家隊計畫</c:v>
                </c:pt>
                <c:pt idx="4">
                  <c:v>輔導國家代表隊出場費及獎勵制度</c:v>
                </c:pt>
              </c:strCache>
            </c:strRef>
          </c:cat>
          <c:val>
            <c:numRef>
              <c:f>工作表1!$B$2:$B$6</c:f>
              <c:numCache>
                <c:formatCode>0%</c:formatCode>
                <c:ptCount val="5"/>
                <c:pt idx="0">
                  <c:v>0.13</c:v>
                </c:pt>
                <c:pt idx="1">
                  <c:v>0.06</c:v>
                </c:pt>
                <c:pt idx="2">
                  <c:v>0.06</c:v>
                </c:pt>
                <c:pt idx="3">
                  <c:v>7.0000000000000007E-2</c:v>
                </c:pt>
                <c:pt idx="4">
                  <c:v>0.08</c:v>
                </c:pt>
              </c:numCache>
            </c:numRef>
          </c:val>
          <c:extLst>
            <c:ext xmlns:c16="http://schemas.microsoft.com/office/drawing/2014/chart" uri="{C3380CC4-5D6E-409C-BE32-E72D297353CC}">
              <c16:uniqueId val="{00000000-D06E-4BCD-A105-96F828D8AD6D}"/>
            </c:ext>
          </c:extLst>
        </c:ser>
        <c:ser>
          <c:idx val="1"/>
          <c:order val="1"/>
          <c:tx>
            <c:strRef>
              <c:f>工作表1!$C$1</c:f>
              <c:strCache>
                <c:ptCount val="1"/>
                <c:pt idx="0">
                  <c:v>部分有感</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輔導建置國家隊培訓機制</c:v>
                </c:pt>
                <c:pt idx="1">
                  <c:v>輔導爭取國際參賽積分</c:v>
                </c:pt>
                <c:pt idx="2">
                  <c:v>輔導辦理旅外選手輔導措施</c:v>
                </c:pt>
                <c:pt idx="3">
                  <c:v>輔導運科與情蒐支援國家隊計畫</c:v>
                </c:pt>
                <c:pt idx="4">
                  <c:v>輔導國家代表隊出場費及獎勵制度</c:v>
                </c:pt>
              </c:strCache>
            </c:strRef>
          </c:cat>
          <c:val>
            <c:numRef>
              <c:f>工作表1!$C$2:$C$6</c:f>
              <c:numCache>
                <c:formatCode>0%</c:formatCode>
                <c:ptCount val="5"/>
                <c:pt idx="0">
                  <c:v>0.27</c:v>
                </c:pt>
                <c:pt idx="1">
                  <c:v>0.19</c:v>
                </c:pt>
                <c:pt idx="2">
                  <c:v>0.19</c:v>
                </c:pt>
                <c:pt idx="3">
                  <c:v>0.22</c:v>
                </c:pt>
                <c:pt idx="4">
                  <c:v>0.33</c:v>
                </c:pt>
              </c:numCache>
            </c:numRef>
          </c:val>
          <c:extLst>
            <c:ext xmlns:c16="http://schemas.microsoft.com/office/drawing/2014/chart" uri="{C3380CC4-5D6E-409C-BE32-E72D297353CC}">
              <c16:uniqueId val="{00000001-D06E-4BCD-A105-96F828D8AD6D}"/>
            </c:ext>
          </c:extLst>
        </c:ser>
        <c:ser>
          <c:idx val="2"/>
          <c:order val="2"/>
          <c:tx>
            <c:strRef>
              <c:f>工作表1!$D$1</c:f>
              <c:strCache>
                <c:ptCount val="1"/>
                <c:pt idx="0">
                  <c:v>無感</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輔導建置國家隊培訓機制</c:v>
                </c:pt>
                <c:pt idx="1">
                  <c:v>輔導爭取國際參賽積分</c:v>
                </c:pt>
                <c:pt idx="2">
                  <c:v>輔導辦理旅外選手輔導措施</c:v>
                </c:pt>
                <c:pt idx="3">
                  <c:v>輔導運科與情蒐支援國家隊計畫</c:v>
                </c:pt>
                <c:pt idx="4">
                  <c:v>輔導國家代表隊出場費及獎勵制度</c:v>
                </c:pt>
              </c:strCache>
            </c:strRef>
          </c:cat>
          <c:val>
            <c:numRef>
              <c:f>工作表1!$D$2:$D$6</c:f>
              <c:numCache>
                <c:formatCode>0%</c:formatCode>
                <c:ptCount val="5"/>
                <c:pt idx="0">
                  <c:v>0.44</c:v>
                </c:pt>
                <c:pt idx="1">
                  <c:v>0.54</c:v>
                </c:pt>
                <c:pt idx="2">
                  <c:v>0.43</c:v>
                </c:pt>
                <c:pt idx="3">
                  <c:v>0.53</c:v>
                </c:pt>
                <c:pt idx="4">
                  <c:v>0.48</c:v>
                </c:pt>
              </c:numCache>
            </c:numRef>
          </c:val>
          <c:extLst>
            <c:ext xmlns:c16="http://schemas.microsoft.com/office/drawing/2014/chart" uri="{C3380CC4-5D6E-409C-BE32-E72D297353CC}">
              <c16:uniqueId val="{00000002-D06E-4BCD-A105-96F828D8AD6D}"/>
            </c:ext>
          </c:extLst>
        </c:ser>
        <c:ser>
          <c:idx val="3"/>
          <c:order val="3"/>
          <c:tx>
            <c:strRef>
              <c:f>工作表1!$E$1</c:f>
              <c:strCache>
                <c:ptCount val="1"/>
                <c:pt idx="0">
                  <c:v>不清楚</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輔導建置國家隊培訓機制</c:v>
                </c:pt>
                <c:pt idx="1">
                  <c:v>輔導爭取國際參賽積分</c:v>
                </c:pt>
                <c:pt idx="2">
                  <c:v>輔導辦理旅外選手輔導措施</c:v>
                </c:pt>
                <c:pt idx="3">
                  <c:v>輔導運科與情蒐支援國家隊計畫</c:v>
                </c:pt>
                <c:pt idx="4">
                  <c:v>輔導國家代表隊出場費及獎勵制度</c:v>
                </c:pt>
              </c:strCache>
            </c:strRef>
          </c:cat>
          <c:val>
            <c:numRef>
              <c:f>工作表1!$E$2:$E$6</c:f>
              <c:numCache>
                <c:formatCode>0%</c:formatCode>
                <c:ptCount val="5"/>
                <c:pt idx="0">
                  <c:v>0.16</c:v>
                </c:pt>
                <c:pt idx="1">
                  <c:v>0.21</c:v>
                </c:pt>
                <c:pt idx="2">
                  <c:v>0.32</c:v>
                </c:pt>
                <c:pt idx="3">
                  <c:v>0.18</c:v>
                </c:pt>
                <c:pt idx="4">
                  <c:v>0.11</c:v>
                </c:pt>
              </c:numCache>
            </c:numRef>
          </c:val>
          <c:extLst>
            <c:ext xmlns:c16="http://schemas.microsoft.com/office/drawing/2014/chart" uri="{C3380CC4-5D6E-409C-BE32-E72D297353CC}">
              <c16:uniqueId val="{00000003-D06E-4BCD-A105-96F828D8AD6D}"/>
            </c:ext>
          </c:extLst>
        </c:ser>
        <c:dLbls>
          <c:dLblPos val="ctr"/>
          <c:showLegendKey val="0"/>
          <c:showVal val="1"/>
          <c:showCatName val="0"/>
          <c:showSerName val="0"/>
          <c:showPercent val="0"/>
          <c:showBubbleSize val="0"/>
        </c:dLbls>
        <c:gapWidth val="150"/>
        <c:overlap val="100"/>
        <c:axId val="1622231456"/>
        <c:axId val="1615568720"/>
      </c:barChart>
      <c:catAx>
        <c:axId val="162223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zh-TW"/>
          </a:p>
        </c:txPr>
        <c:crossAx val="1615568720"/>
        <c:crosses val="autoZero"/>
        <c:auto val="1"/>
        <c:lblAlgn val="ctr"/>
        <c:lblOffset val="100"/>
        <c:noMultiLvlLbl val="0"/>
      </c:catAx>
      <c:valAx>
        <c:axId val="161556872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622231456"/>
        <c:crosses val="autoZero"/>
        <c:crossBetween val="between"/>
      </c:valAx>
      <c:spPr>
        <a:noFill/>
        <a:ln>
          <a:noFill/>
        </a:ln>
        <a:effectLst/>
      </c:spPr>
    </c:plotArea>
    <c:legend>
      <c:legendPos val="b"/>
      <c:layout>
        <c:manualLayout>
          <c:xMode val="edge"/>
          <c:yMode val="edge"/>
          <c:x val="7.4447719052783315E-2"/>
          <c:y val="0.93194456525855907"/>
          <c:w val="0.32944110629529583"/>
          <c:h val="6.8055434741440921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TW" altLang="en-US" sz="3200" dirty="0">
                <a:latin typeface="微軟正黑體" panose="020B0604030504040204" pitchFamily="34" charset="-120"/>
                <a:ea typeface="微軟正黑體" panose="020B0604030504040204" pitchFamily="34" charset="-120"/>
              </a:rPr>
              <a:t>預算執行率</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v>健全國家隊選訓賽輔獎</c:v>
          </c:tx>
          <c:spPr>
            <a:solidFill>
              <a:schemeClr val="accent1"/>
            </a:solidFill>
            <a:ln>
              <a:noFill/>
            </a:ln>
            <a:effectLst/>
          </c:spPr>
          <c:invertIfNegative val="0"/>
          <c:cat>
            <c:numLit>
              <c:formatCode>General</c:formatCode>
              <c:ptCount val="3"/>
              <c:pt idx="0">
                <c:v>107</c:v>
              </c:pt>
              <c:pt idx="1">
                <c:v>108</c:v>
              </c:pt>
              <c:pt idx="2">
                <c:v>109</c:v>
              </c:pt>
            </c:numLit>
          </c:cat>
          <c:val>
            <c:numRef>
              <c:f>(工作表2!$D$2,工作表2!$F$2,工作表2!$H$2)</c:f>
              <c:numCache>
                <c:formatCode>General</c:formatCode>
                <c:ptCount val="3"/>
                <c:pt idx="0">
                  <c:v>0.34599999999999997</c:v>
                </c:pt>
                <c:pt idx="1">
                  <c:v>0.3896</c:v>
                </c:pt>
                <c:pt idx="2">
                  <c:v>0.13921904761904763</c:v>
                </c:pt>
              </c:numCache>
            </c:numRef>
          </c:val>
          <c:extLst>
            <c:ext xmlns:c16="http://schemas.microsoft.com/office/drawing/2014/chart" uri="{C3380CC4-5D6E-409C-BE32-E72D297353CC}">
              <c16:uniqueId val="{00000000-21B3-46ED-BC79-AEFC8F42FCC6}"/>
            </c:ext>
          </c:extLst>
        </c:ser>
        <c:ser>
          <c:idx val="1"/>
          <c:order val="1"/>
          <c:tx>
            <c:v>推動企業（半職業）足球運動</c:v>
          </c:tx>
          <c:spPr>
            <a:solidFill>
              <a:schemeClr val="accent2"/>
            </a:solidFill>
            <a:ln>
              <a:noFill/>
            </a:ln>
            <a:effectLst/>
          </c:spPr>
          <c:invertIfNegative val="0"/>
          <c:cat>
            <c:numLit>
              <c:formatCode>General</c:formatCode>
              <c:ptCount val="3"/>
              <c:pt idx="0">
                <c:v>107</c:v>
              </c:pt>
              <c:pt idx="1">
                <c:v>108</c:v>
              </c:pt>
              <c:pt idx="2">
                <c:v>109</c:v>
              </c:pt>
            </c:numLit>
          </c:cat>
          <c:val>
            <c:numRef>
              <c:f>(工作表2!$D$3,工作表2!$F$3,工作表2!$H$3)</c:f>
              <c:numCache>
                <c:formatCode>General</c:formatCode>
                <c:ptCount val="3"/>
                <c:pt idx="0">
                  <c:v>0.38265217391304346</c:v>
                </c:pt>
                <c:pt idx="1">
                  <c:v>0.41621739130434782</c:v>
                </c:pt>
                <c:pt idx="2">
                  <c:v>0.98636956521739128</c:v>
                </c:pt>
              </c:numCache>
            </c:numRef>
          </c:val>
          <c:extLst>
            <c:ext xmlns:c16="http://schemas.microsoft.com/office/drawing/2014/chart" uri="{C3380CC4-5D6E-409C-BE32-E72D297353CC}">
              <c16:uniqueId val="{00000001-21B3-46ED-BC79-AEFC8F42FCC6}"/>
            </c:ext>
          </c:extLst>
        </c:ser>
        <c:ser>
          <c:idx val="2"/>
          <c:order val="2"/>
          <c:tx>
            <c:v>鼓勵各級學校籌組足球隊</c:v>
          </c:tx>
          <c:spPr>
            <a:solidFill>
              <a:schemeClr val="accent3"/>
            </a:solidFill>
            <a:ln>
              <a:noFill/>
            </a:ln>
            <a:effectLst/>
          </c:spPr>
          <c:invertIfNegative val="0"/>
          <c:cat>
            <c:numLit>
              <c:formatCode>General</c:formatCode>
              <c:ptCount val="3"/>
              <c:pt idx="0">
                <c:v>107</c:v>
              </c:pt>
              <c:pt idx="1">
                <c:v>108</c:v>
              </c:pt>
              <c:pt idx="2">
                <c:v>109</c:v>
              </c:pt>
            </c:numLit>
          </c:cat>
          <c:val>
            <c:numRef>
              <c:f>(工作表2!$D$4,工作表2!$F$4,工作表2!$H$4)</c:f>
              <c:numCache>
                <c:formatCode>General</c:formatCode>
                <c:ptCount val="3"/>
                <c:pt idx="0">
                  <c:v>0.71001302083333329</c:v>
                </c:pt>
                <c:pt idx="1">
                  <c:v>1.11568359375</c:v>
                </c:pt>
                <c:pt idx="2">
                  <c:v>1.43896484375</c:v>
                </c:pt>
              </c:numCache>
            </c:numRef>
          </c:val>
          <c:extLst>
            <c:ext xmlns:c16="http://schemas.microsoft.com/office/drawing/2014/chart" uri="{C3380CC4-5D6E-409C-BE32-E72D297353CC}">
              <c16:uniqueId val="{00000002-21B3-46ED-BC79-AEFC8F42FCC6}"/>
            </c:ext>
          </c:extLst>
        </c:ser>
        <c:dLbls>
          <c:showLegendKey val="0"/>
          <c:showVal val="0"/>
          <c:showCatName val="0"/>
          <c:showSerName val="0"/>
          <c:showPercent val="0"/>
          <c:showBubbleSize val="0"/>
        </c:dLbls>
        <c:gapWidth val="219"/>
        <c:overlap val="-27"/>
        <c:axId val="1549426368"/>
        <c:axId val="1549427200"/>
      </c:barChart>
      <c:catAx>
        <c:axId val="154942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TW"/>
          </a:p>
        </c:txPr>
        <c:crossAx val="1549427200"/>
        <c:crosses val="autoZero"/>
        <c:auto val="0"/>
        <c:lblAlgn val="ctr"/>
        <c:lblOffset val="100"/>
        <c:noMultiLvlLbl val="0"/>
      </c:catAx>
      <c:valAx>
        <c:axId val="1549427200"/>
        <c:scaling>
          <c:orientation val="minMax"/>
          <c:max val="1.6"/>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TW"/>
          </a:p>
        </c:txPr>
        <c:crossAx val="1549426368"/>
        <c:crossesAt val="1"/>
        <c:crossBetween val="between"/>
      </c:valAx>
      <c:spPr>
        <a:noFill/>
        <a:ln>
          <a:noFill/>
        </a:ln>
        <a:effectLst/>
      </c:spPr>
    </c:plotArea>
    <c:legend>
      <c:legendPos val="b"/>
      <c:layout>
        <c:manualLayout>
          <c:xMode val="edge"/>
          <c:yMode val="edge"/>
          <c:x val="0.26698184601924757"/>
          <c:y val="0.74493160086437971"/>
          <c:w val="0.51585192587147055"/>
          <c:h val="0.2411795257041632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人數</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F47-4574-BE32-70E990396EBF}"/>
              </c:ext>
            </c:extLst>
          </c:dPt>
          <c:dPt>
            <c:idx val="1"/>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F47-4574-BE32-70E990396EBF}"/>
              </c:ext>
            </c:extLst>
          </c:dPt>
          <c:dLbls>
            <c:dLbl>
              <c:idx val="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F47-4574-BE32-70E990396EBF}"/>
                </c:ext>
              </c:extLst>
            </c:dLbl>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F47-4574-BE32-70E990396EB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工作表1!$A$2:$A$3</c:f>
              <c:strCache>
                <c:ptCount val="2"/>
                <c:pt idx="0">
                  <c:v>是</c:v>
                </c:pt>
                <c:pt idx="1">
                  <c:v>否</c:v>
                </c:pt>
              </c:strCache>
            </c:strRef>
          </c:cat>
          <c:val>
            <c:numRef>
              <c:f>工作表1!$B$2:$B$3</c:f>
              <c:numCache>
                <c:formatCode>General</c:formatCode>
                <c:ptCount val="2"/>
                <c:pt idx="0">
                  <c:v>154</c:v>
                </c:pt>
                <c:pt idx="1">
                  <c:v>112</c:v>
                </c:pt>
              </c:numCache>
            </c:numRef>
          </c:val>
          <c:extLst>
            <c:ext xmlns:c16="http://schemas.microsoft.com/office/drawing/2014/chart" uri="{C3380CC4-5D6E-409C-BE32-E72D297353CC}">
              <c16:uniqueId val="{00000000-3F47-4574-BE32-70E990396EB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人數</c:v>
                </c:pt>
              </c:strCache>
            </c:strRef>
          </c:tx>
          <c:dPt>
            <c:idx val="0"/>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9EDF-4B0F-9AFB-B8D980D95303}"/>
              </c:ext>
            </c:extLst>
          </c:dPt>
          <c:dPt>
            <c:idx val="1"/>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EDF-4B0F-9AFB-B8D980D9530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6E0-4890-8612-1258CB02314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6E0-4890-8612-1258CB02314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zh-TW"/>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工作表1!$A$2:$A$5</c:f>
              <c:strCache>
                <c:ptCount val="4"/>
                <c:pt idx="0">
                  <c:v>完全了解</c:v>
                </c:pt>
                <c:pt idx="1">
                  <c:v>部分了解</c:v>
                </c:pt>
                <c:pt idx="2">
                  <c:v>不甚了解</c:v>
                </c:pt>
                <c:pt idx="3">
                  <c:v>完全不了解</c:v>
                </c:pt>
              </c:strCache>
            </c:strRef>
          </c:cat>
          <c:val>
            <c:numRef>
              <c:f>工作表1!$B$2:$B$5</c:f>
              <c:numCache>
                <c:formatCode>General</c:formatCode>
                <c:ptCount val="4"/>
                <c:pt idx="0">
                  <c:v>13</c:v>
                </c:pt>
                <c:pt idx="1">
                  <c:v>94</c:v>
                </c:pt>
                <c:pt idx="2">
                  <c:v>78</c:v>
                </c:pt>
                <c:pt idx="3">
                  <c:v>82</c:v>
                </c:pt>
              </c:numCache>
            </c:numRef>
          </c:val>
          <c:extLst>
            <c:ext xmlns:c16="http://schemas.microsoft.com/office/drawing/2014/chart" uri="{C3380CC4-5D6E-409C-BE32-E72D297353CC}">
              <c16:uniqueId val="{00000000-9EDF-4B0F-9AFB-B8D980D9530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6844000603544158"/>
          <c:y val="0.34491923040439376"/>
          <c:w val="0.12304331546917177"/>
          <c:h val="0.2768660376827856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銷售</c:v>
                </c:pt>
              </c:strCache>
            </c:strRef>
          </c:tx>
          <c:dPt>
            <c:idx val="0"/>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BEE-4832-AC0E-404FF5E6F461}"/>
              </c:ext>
            </c:extLst>
          </c:dPt>
          <c:dPt>
            <c:idx val="1"/>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CBEE-4832-AC0E-404FF5E6F46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2B3-4860-801C-D0820C7C8C2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BEE-4832-AC0E-404FF5E6F46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zh-TW"/>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工作表1!$A$2:$A$5</c:f>
              <c:strCache>
                <c:ptCount val="4"/>
                <c:pt idx="0">
                  <c:v>非常滿意</c:v>
                </c:pt>
                <c:pt idx="1">
                  <c:v>大致滿意</c:v>
                </c:pt>
                <c:pt idx="2">
                  <c:v>不太滿意</c:v>
                </c:pt>
                <c:pt idx="3">
                  <c:v>非常不滿意</c:v>
                </c:pt>
              </c:strCache>
            </c:strRef>
          </c:cat>
          <c:val>
            <c:numRef>
              <c:f>工作表1!$B$2:$B$5</c:f>
              <c:numCache>
                <c:formatCode>General</c:formatCode>
                <c:ptCount val="4"/>
                <c:pt idx="0">
                  <c:v>11</c:v>
                </c:pt>
                <c:pt idx="1">
                  <c:v>42</c:v>
                </c:pt>
                <c:pt idx="2">
                  <c:v>107</c:v>
                </c:pt>
                <c:pt idx="3">
                  <c:v>65</c:v>
                </c:pt>
              </c:numCache>
            </c:numRef>
          </c:val>
          <c:extLst>
            <c:ext xmlns:c16="http://schemas.microsoft.com/office/drawing/2014/chart" uri="{C3380CC4-5D6E-409C-BE32-E72D297353CC}">
              <c16:uniqueId val="{00000000-CBEE-4832-AC0E-404FF5E6F46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T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銷售</c:v>
                </c:pt>
              </c:strCache>
            </c:strRef>
          </c:tx>
          <c:dPt>
            <c:idx val="0"/>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E43-44D4-88D5-D2B417724F23}"/>
              </c:ext>
            </c:extLst>
          </c:dPt>
          <c:dPt>
            <c:idx val="1"/>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E43-44D4-88D5-D2B417724F2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E43-44D4-88D5-D2B417724F2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E43-44D4-88D5-D2B417724F2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zh-TW"/>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工作表1!$A$2:$A$5</c:f>
              <c:strCache>
                <c:ptCount val="4"/>
                <c:pt idx="0">
                  <c:v>需調整</c:v>
                </c:pt>
                <c:pt idx="1">
                  <c:v>可部分調整</c:v>
                </c:pt>
                <c:pt idx="2">
                  <c:v>無須調整</c:v>
                </c:pt>
                <c:pt idx="3">
                  <c:v>沒意見</c:v>
                </c:pt>
              </c:strCache>
            </c:strRef>
          </c:cat>
          <c:val>
            <c:numRef>
              <c:f>工作表1!$B$2:$B$5</c:f>
              <c:numCache>
                <c:formatCode>General</c:formatCode>
                <c:ptCount val="4"/>
                <c:pt idx="0">
                  <c:v>180</c:v>
                </c:pt>
                <c:pt idx="1">
                  <c:v>10</c:v>
                </c:pt>
                <c:pt idx="2">
                  <c:v>10</c:v>
                </c:pt>
                <c:pt idx="3">
                  <c:v>32</c:v>
                </c:pt>
              </c:numCache>
            </c:numRef>
          </c:val>
          <c:extLst>
            <c:ext xmlns:c16="http://schemas.microsoft.com/office/drawing/2014/chart" uri="{C3380CC4-5D6E-409C-BE32-E72D297353CC}">
              <c16:uniqueId val="{00000008-FE43-44D4-88D5-D2B417724F2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T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人數</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F73-47B8-9DE5-4ECA9411C0E2}"/>
              </c:ext>
            </c:extLst>
          </c:dPt>
          <c:dPt>
            <c:idx val="1"/>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F73-47B8-9DE5-4ECA9411C0E2}"/>
              </c:ext>
            </c:extLst>
          </c:dPt>
          <c:dLbls>
            <c:dLbl>
              <c:idx val="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F73-47B8-9DE5-4ECA9411C0E2}"/>
                </c:ext>
              </c:extLst>
            </c:dLbl>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F73-47B8-9DE5-4ECA9411C0E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工作表1!$A$2:$A$3</c:f>
              <c:strCache>
                <c:ptCount val="2"/>
                <c:pt idx="0">
                  <c:v>是</c:v>
                </c:pt>
                <c:pt idx="1">
                  <c:v>否</c:v>
                </c:pt>
              </c:strCache>
            </c:strRef>
          </c:cat>
          <c:val>
            <c:numRef>
              <c:f>工作表1!$B$2:$B$3</c:f>
              <c:numCache>
                <c:formatCode>General</c:formatCode>
                <c:ptCount val="2"/>
                <c:pt idx="0">
                  <c:v>214</c:v>
                </c:pt>
                <c:pt idx="1">
                  <c:v>16</c:v>
                </c:pt>
              </c:numCache>
            </c:numRef>
          </c:val>
          <c:extLst>
            <c:ext xmlns:c16="http://schemas.microsoft.com/office/drawing/2014/chart" uri="{C3380CC4-5D6E-409C-BE32-E72D297353CC}">
              <c16:uniqueId val="{00000004-DF73-47B8-9DE5-4ECA9411C0E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TW"/>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人數</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F73-47B8-9DE5-4ECA9411C0E2}"/>
              </c:ext>
            </c:extLst>
          </c:dPt>
          <c:dPt>
            <c:idx val="1"/>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F73-47B8-9DE5-4ECA9411C0E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EB3-4131-9F91-C5BAE9FFA0C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EB3-4131-9F91-C5BAE9FFA0C9}"/>
              </c:ext>
            </c:extLst>
          </c:dPt>
          <c:dLbls>
            <c:dLbl>
              <c:idx val="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F73-47B8-9DE5-4ECA9411C0E2}"/>
                </c:ext>
              </c:extLst>
            </c:dLbl>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F73-47B8-9DE5-4ECA9411C0E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工作表1!$A$2:$A$5</c:f>
              <c:strCache>
                <c:ptCount val="4"/>
                <c:pt idx="0">
                  <c:v>完全符合</c:v>
                </c:pt>
                <c:pt idx="1">
                  <c:v>大致符合</c:v>
                </c:pt>
                <c:pt idx="2">
                  <c:v>部分符合</c:v>
                </c:pt>
                <c:pt idx="3">
                  <c:v>完全不符合</c:v>
                </c:pt>
              </c:strCache>
            </c:strRef>
          </c:cat>
          <c:val>
            <c:numRef>
              <c:f>工作表1!$B$2:$B$5</c:f>
              <c:numCache>
                <c:formatCode>General</c:formatCode>
                <c:ptCount val="4"/>
                <c:pt idx="0">
                  <c:v>4</c:v>
                </c:pt>
                <c:pt idx="1">
                  <c:v>13</c:v>
                </c:pt>
                <c:pt idx="2">
                  <c:v>49</c:v>
                </c:pt>
                <c:pt idx="3">
                  <c:v>166</c:v>
                </c:pt>
              </c:numCache>
            </c:numRef>
          </c:val>
          <c:extLst>
            <c:ext xmlns:c16="http://schemas.microsoft.com/office/drawing/2014/chart" uri="{C3380CC4-5D6E-409C-BE32-E72D297353CC}">
              <c16:uniqueId val="{00000004-DF73-47B8-9DE5-4ECA9411C0E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TW"/>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工作表1!$A$2</c:f>
              <c:strCache>
                <c:ptCount val="1"/>
                <c:pt idx="0">
                  <c:v>人數</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工作表1!$B$1:$F$1</c:f>
              <c:strCache>
                <c:ptCount val="5"/>
                <c:pt idx="0">
                  <c:v>社區型球場不足</c:v>
                </c:pt>
                <c:pt idx="1">
                  <c:v>學校球場不開放外借</c:v>
                </c:pt>
                <c:pt idx="2">
                  <c:v>球場過度使用、場地不堪負荷</c:v>
                </c:pt>
                <c:pt idx="3">
                  <c:v>缺乏協調場地機制</c:v>
                </c:pt>
                <c:pt idx="4">
                  <c:v>公用場地缺乏維護</c:v>
                </c:pt>
              </c:strCache>
            </c:strRef>
          </c:cat>
          <c:val>
            <c:numRef>
              <c:f>工作表1!$B$2:$F$2</c:f>
              <c:numCache>
                <c:formatCode>General</c:formatCode>
                <c:ptCount val="5"/>
                <c:pt idx="0">
                  <c:v>91.4</c:v>
                </c:pt>
                <c:pt idx="1">
                  <c:v>60.8</c:v>
                </c:pt>
                <c:pt idx="2">
                  <c:v>44</c:v>
                </c:pt>
                <c:pt idx="3">
                  <c:v>63.8</c:v>
                </c:pt>
                <c:pt idx="4">
                  <c:v>66.8</c:v>
                </c:pt>
              </c:numCache>
            </c:numRef>
          </c:val>
          <c:extLst>
            <c:ext xmlns:c16="http://schemas.microsoft.com/office/drawing/2014/chart" uri="{C3380CC4-5D6E-409C-BE32-E72D297353CC}">
              <c16:uniqueId val="{00000000-CDCF-4603-BF53-D0038C93E8DD}"/>
            </c:ext>
          </c:extLst>
        </c:ser>
        <c:dLbls>
          <c:showLegendKey val="0"/>
          <c:showVal val="0"/>
          <c:showCatName val="0"/>
          <c:showSerName val="0"/>
          <c:showPercent val="0"/>
          <c:showBubbleSize val="0"/>
        </c:dLbls>
        <c:gapWidth val="150"/>
        <c:overlap val="100"/>
        <c:axId val="987625904"/>
        <c:axId val="918594992"/>
      </c:barChart>
      <c:catAx>
        <c:axId val="98762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918594992"/>
        <c:crosses val="autoZero"/>
        <c:auto val="1"/>
        <c:lblAlgn val="ctr"/>
        <c:lblOffset val="100"/>
        <c:noMultiLvlLbl val="0"/>
      </c:catAx>
      <c:valAx>
        <c:axId val="918594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987625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1B75C681-D1B3-4F76-93EE-0F2DF728813E}" type="datetimeFigureOut">
              <a:rPr lang="zh-TW" altLang="en-US" smtClean="0"/>
              <a:t>2022/4/21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F267F3-3D7E-41BB-9E7C-76FC53B4062E}" type="slidenum">
              <a:rPr lang="zh-TW" altLang="en-US" smtClean="0"/>
              <a:t>‹#›</a:t>
            </a:fld>
            <a:endParaRPr lang="zh-TW" altLang="en-US"/>
          </a:p>
        </p:txBody>
      </p:sp>
    </p:spTree>
    <p:extLst>
      <p:ext uri="{BB962C8B-B14F-4D97-AF65-F5344CB8AC3E}">
        <p14:creationId xmlns:p14="http://schemas.microsoft.com/office/powerpoint/2010/main" val="205909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1B75C681-D1B3-4F76-93EE-0F2DF728813E}" type="datetimeFigureOut">
              <a:rPr lang="zh-TW" altLang="en-US" smtClean="0"/>
              <a:t>2022/4/21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F267F3-3D7E-41BB-9E7C-76FC53B4062E}" type="slidenum">
              <a:rPr lang="zh-TW" altLang="en-US" smtClean="0"/>
              <a:t>‹#›</a:t>
            </a:fld>
            <a:endParaRPr lang="zh-TW" altLang="en-US"/>
          </a:p>
        </p:txBody>
      </p:sp>
    </p:spTree>
    <p:extLst>
      <p:ext uri="{BB962C8B-B14F-4D97-AF65-F5344CB8AC3E}">
        <p14:creationId xmlns:p14="http://schemas.microsoft.com/office/powerpoint/2010/main" val="87944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1B75C681-D1B3-4F76-93EE-0F2DF728813E}" type="datetimeFigureOut">
              <a:rPr lang="zh-TW" altLang="en-US" smtClean="0"/>
              <a:t>2022/4/21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F267F3-3D7E-41BB-9E7C-76FC53B4062E}" type="slidenum">
              <a:rPr lang="zh-TW" altLang="en-US" smtClean="0"/>
              <a:t>‹#›</a:t>
            </a:fld>
            <a:endParaRPr lang="zh-TW"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28813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1B75C681-D1B3-4F76-93EE-0F2DF728813E}" type="datetimeFigureOut">
              <a:rPr lang="zh-TW" altLang="en-US" smtClean="0"/>
              <a:t>2022/4/21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F267F3-3D7E-41BB-9E7C-76FC53B4062E}" type="slidenum">
              <a:rPr lang="zh-TW" altLang="en-US" smtClean="0"/>
              <a:t>‹#›</a:t>
            </a:fld>
            <a:endParaRPr lang="zh-TW" altLang="en-US"/>
          </a:p>
        </p:txBody>
      </p:sp>
    </p:spTree>
    <p:extLst>
      <p:ext uri="{BB962C8B-B14F-4D97-AF65-F5344CB8AC3E}">
        <p14:creationId xmlns:p14="http://schemas.microsoft.com/office/powerpoint/2010/main" val="2426130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1B75C681-D1B3-4F76-93EE-0F2DF728813E}" type="datetimeFigureOut">
              <a:rPr lang="zh-TW" altLang="en-US" smtClean="0"/>
              <a:t>2022/4/21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F267F3-3D7E-41BB-9E7C-76FC53B4062E}" type="slidenum">
              <a:rPr lang="zh-TW" altLang="en-US" smtClean="0"/>
              <a:t>‹#›</a:t>
            </a:fld>
            <a:endParaRPr lang="zh-TW"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6088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1B75C681-D1B3-4F76-93EE-0F2DF728813E}" type="datetimeFigureOut">
              <a:rPr lang="zh-TW" altLang="en-US" smtClean="0"/>
              <a:t>2022/4/21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F267F3-3D7E-41BB-9E7C-76FC53B4062E}" type="slidenum">
              <a:rPr lang="zh-TW" altLang="en-US" smtClean="0"/>
              <a:t>‹#›</a:t>
            </a:fld>
            <a:endParaRPr lang="zh-TW" altLang="en-US"/>
          </a:p>
        </p:txBody>
      </p:sp>
    </p:spTree>
    <p:extLst>
      <p:ext uri="{BB962C8B-B14F-4D97-AF65-F5344CB8AC3E}">
        <p14:creationId xmlns:p14="http://schemas.microsoft.com/office/powerpoint/2010/main" val="459605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B75C681-D1B3-4F76-93EE-0F2DF728813E}" type="datetimeFigureOut">
              <a:rPr lang="zh-TW" altLang="en-US" smtClean="0"/>
              <a:t>2022/4/21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F267F3-3D7E-41BB-9E7C-76FC53B4062E}" type="slidenum">
              <a:rPr lang="zh-TW" altLang="en-US" smtClean="0"/>
              <a:t>‹#›</a:t>
            </a:fld>
            <a:endParaRPr lang="zh-TW" altLang="en-US"/>
          </a:p>
        </p:txBody>
      </p:sp>
    </p:spTree>
    <p:extLst>
      <p:ext uri="{BB962C8B-B14F-4D97-AF65-F5344CB8AC3E}">
        <p14:creationId xmlns:p14="http://schemas.microsoft.com/office/powerpoint/2010/main" val="2784776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B75C681-D1B3-4F76-93EE-0F2DF728813E}" type="datetimeFigureOut">
              <a:rPr lang="zh-TW" altLang="en-US" smtClean="0"/>
              <a:t>2022/4/21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F267F3-3D7E-41BB-9E7C-76FC53B4062E}" type="slidenum">
              <a:rPr lang="zh-TW" altLang="en-US" smtClean="0"/>
              <a:t>‹#›</a:t>
            </a:fld>
            <a:endParaRPr lang="zh-TW" altLang="en-US"/>
          </a:p>
        </p:txBody>
      </p:sp>
    </p:spTree>
    <p:extLst>
      <p:ext uri="{BB962C8B-B14F-4D97-AF65-F5344CB8AC3E}">
        <p14:creationId xmlns:p14="http://schemas.microsoft.com/office/powerpoint/2010/main" val="138493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B75C681-D1B3-4F76-93EE-0F2DF728813E}" type="datetimeFigureOut">
              <a:rPr lang="zh-TW" altLang="en-US" smtClean="0"/>
              <a:t>2022/4/21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F267F3-3D7E-41BB-9E7C-76FC53B4062E}" type="slidenum">
              <a:rPr lang="zh-TW" altLang="en-US" smtClean="0"/>
              <a:t>‹#›</a:t>
            </a:fld>
            <a:endParaRPr lang="zh-TW" altLang="en-US"/>
          </a:p>
        </p:txBody>
      </p:sp>
    </p:spTree>
    <p:extLst>
      <p:ext uri="{BB962C8B-B14F-4D97-AF65-F5344CB8AC3E}">
        <p14:creationId xmlns:p14="http://schemas.microsoft.com/office/powerpoint/2010/main" val="5455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1B75C681-D1B3-4F76-93EE-0F2DF728813E}" type="datetimeFigureOut">
              <a:rPr lang="zh-TW" altLang="en-US" smtClean="0"/>
              <a:t>2022/4/21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F267F3-3D7E-41BB-9E7C-76FC53B4062E}" type="slidenum">
              <a:rPr lang="zh-TW" altLang="en-US" smtClean="0"/>
              <a:t>‹#›</a:t>
            </a:fld>
            <a:endParaRPr lang="zh-TW" altLang="en-US"/>
          </a:p>
        </p:txBody>
      </p:sp>
    </p:spTree>
    <p:extLst>
      <p:ext uri="{BB962C8B-B14F-4D97-AF65-F5344CB8AC3E}">
        <p14:creationId xmlns:p14="http://schemas.microsoft.com/office/powerpoint/2010/main" val="5667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1B75C681-D1B3-4F76-93EE-0F2DF728813E}" type="datetimeFigureOut">
              <a:rPr lang="zh-TW" altLang="en-US" smtClean="0"/>
              <a:t>2022/4/21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DF267F3-3D7E-41BB-9E7C-76FC53B4062E}" type="slidenum">
              <a:rPr lang="zh-TW" altLang="en-US" smtClean="0"/>
              <a:t>‹#›</a:t>
            </a:fld>
            <a:endParaRPr lang="zh-TW" altLang="en-US"/>
          </a:p>
        </p:txBody>
      </p:sp>
    </p:spTree>
    <p:extLst>
      <p:ext uri="{BB962C8B-B14F-4D97-AF65-F5344CB8AC3E}">
        <p14:creationId xmlns:p14="http://schemas.microsoft.com/office/powerpoint/2010/main" val="61689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1B75C681-D1B3-4F76-93EE-0F2DF728813E}" type="datetimeFigureOut">
              <a:rPr lang="zh-TW" altLang="en-US" smtClean="0"/>
              <a:t>2022/4/21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DF267F3-3D7E-41BB-9E7C-76FC53B4062E}" type="slidenum">
              <a:rPr lang="zh-TW" altLang="en-US" smtClean="0"/>
              <a:t>‹#›</a:t>
            </a:fld>
            <a:endParaRPr lang="zh-TW" altLang="en-US"/>
          </a:p>
        </p:txBody>
      </p:sp>
    </p:spTree>
    <p:extLst>
      <p:ext uri="{BB962C8B-B14F-4D97-AF65-F5344CB8AC3E}">
        <p14:creationId xmlns:p14="http://schemas.microsoft.com/office/powerpoint/2010/main" val="305284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1B75C681-D1B3-4F76-93EE-0F2DF728813E}" type="datetimeFigureOut">
              <a:rPr lang="zh-TW" altLang="en-US" smtClean="0"/>
              <a:t>2022/4/21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DF267F3-3D7E-41BB-9E7C-76FC53B4062E}" type="slidenum">
              <a:rPr lang="zh-TW" altLang="en-US" smtClean="0"/>
              <a:t>‹#›</a:t>
            </a:fld>
            <a:endParaRPr lang="zh-TW" altLang="en-US"/>
          </a:p>
        </p:txBody>
      </p:sp>
    </p:spTree>
    <p:extLst>
      <p:ext uri="{BB962C8B-B14F-4D97-AF65-F5344CB8AC3E}">
        <p14:creationId xmlns:p14="http://schemas.microsoft.com/office/powerpoint/2010/main" val="364549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5C681-D1B3-4F76-93EE-0F2DF728813E}" type="datetimeFigureOut">
              <a:rPr lang="zh-TW" altLang="en-US" smtClean="0"/>
              <a:t>2022/4/21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2DF267F3-3D7E-41BB-9E7C-76FC53B4062E}" type="slidenum">
              <a:rPr lang="zh-TW" altLang="en-US" smtClean="0"/>
              <a:t>‹#›</a:t>
            </a:fld>
            <a:endParaRPr lang="zh-TW" altLang="en-US"/>
          </a:p>
        </p:txBody>
      </p:sp>
    </p:spTree>
    <p:extLst>
      <p:ext uri="{BB962C8B-B14F-4D97-AF65-F5344CB8AC3E}">
        <p14:creationId xmlns:p14="http://schemas.microsoft.com/office/powerpoint/2010/main" val="335228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B75C681-D1B3-4F76-93EE-0F2DF728813E}" type="datetimeFigureOut">
              <a:rPr lang="zh-TW" altLang="en-US" smtClean="0"/>
              <a:t>2022/4/21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DF267F3-3D7E-41BB-9E7C-76FC53B4062E}" type="slidenum">
              <a:rPr lang="zh-TW" altLang="en-US" smtClean="0"/>
              <a:t>‹#›</a:t>
            </a:fld>
            <a:endParaRPr lang="zh-TW" altLang="en-US"/>
          </a:p>
        </p:txBody>
      </p:sp>
    </p:spTree>
    <p:extLst>
      <p:ext uri="{BB962C8B-B14F-4D97-AF65-F5344CB8AC3E}">
        <p14:creationId xmlns:p14="http://schemas.microsoft.com/office/powerpoint/2010/main" val="686005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B75C681-D1B3-4F76-93EE-0F2DF728813E}" type="datetimeFigureOut">
              <a:rPr lang="zh-TW" altLang="en-US" smtClean="0"/>
              <a:t>2022/4/21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DF267F3-3D7E-41BB-9E7C-76FC53B4062E}" type="slidenum">
              <a:rPr lang="zh-TW" altLang="en-US" smtClean="0"/>
              <a:t>‹#›</a:t>
            </a:fld>
            <a:endParaRPr lang="zh-TW" altLang="en-US"/>
          </a:p>
        </p:txBody>
      </p:sp>
    </p:spTree>
    <p:extLst>
      <p:ext uri="{BB962C8B-B14F-4D97-AF65-F5344CB8AC3E}">
        <p14:creationId xmlns:p14="http://schemas.microsoft.com/office/powerpoint/2010/main" val="48477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75C681-D1B3-4F76-93EE-0F2DF728813E}" type="datetimeFigureOut">
              <a:rPr lang="zh-TW" altLang="en-US" smtClean="0"/>
              <a:t>2022/4/21</a:t>
            </a:fld>
            <a:endParaRPr lang="zh-TW"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DF267F3-3D7E-41BB-9E7C-76FC53B4062E}" type="slidenum">
              <a:rPr lang="zh-TW" altLang="en-US" smtClean="0"/>
              <a:t>‹#›</a:t>
            </a:fld>
            <a:endParaRPr lang="zh-TW" altLang="en-US"/>
          </a:p>
        </p:txBody>
      </p:sp>
    </p:spTree>
    <p:extLst>
      <p:ext uri="{BB962C8B-B14F-4D97-AF65-F5344CB8AC3E}">
        <p14:creationId xmlns:p14="http://schemas.microsoft.com/office/powerpoint/2010/main" val="15891640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B1E7DD-A723-4A95-90AF-41883D0A337F}"/>
              </a:ext>
            </a:extLst>
          </p:cNvPr>
          <p:cNvSpPr>
            <a:spLocks noGrp="1"/>
          </p:cNvSpPr>
          <p:nvPr>
            <p:ph type="ctrTitle"/>
          </p:nvPr>
        </p:nvSpPr>
        <p:spPr>
          <a:xfrm>
            <a:off x="894079" y="2997200"/>
            <a:ext cx="8849361" cy="2521861"/>
          </a:xfrm>
        </p:spPr>
        <p:txBody>
          <a:bodyPr/>
          <a:lstStyle/>
          <a:p>
            <a:pPr algn="ctr">
              <a:lnSpc>
                <a:spcPct val="150000"/>
              </a:lnSpc>
            </a:pPr>
            <a:r>
              <a:rPr lang="zh-TW" altLang="en-US" sz="4800" b="1" kern="100" dirty="0">
                <a:solidFill>
                  <a:schemeClr val="tx1"/>
                </a:solidFill>
                <a:effectLst/>
                <a:latin typeface="+mj-ea"/>
                <a:cs typeface="Times New Roman" panose="02020603050405020304" pitchFamily="18" charset="0"/>
              </a:rPr>
              <a:t>教育部體育署</a:t>
            </a:r>
            <a:br>
              <a:rPr lang="en-US" altLang="zh-TW" sz="4800" b="1" kern="100" dirty="0">
                <a:solidFill>
                  <a:schemeClr val="tx1"/>
                </a:solidFill>
                <a:effectLst/>
                <a:latin typeface="+mj-ea"/>
                <a:cs typeface="Times New Roman" panose="02020603050405020304" pitchFamily="18" charset="0"/>
              </a:rPr>
            </a:br>
            <a:r>
              <a:rPr lang="zh-TW" altLang="en-US" sz="4800" b="1" kern="100" dirty="0">
                <a:solidFill>
                  <a:schemeClr val="tx1"/>
                </a:solidFill>
                <a:effectLst/>
                <a:latin typeface="+mj-ea"/>
                <a:cs typeface="Times New Roman" panose="02020603050405020304" pitchFamily="18" charset="0"/>
              </a:rPr>
              <a:t>「</a:t>
            </a:r>
            <a:r>
              <a:rPr lang="zh-TW" altLang="zh-TW" sz="4800" b="1" kern="100" dirty="0">
                <a:solidFill>
                  <a:schemeClr val="tx1"/>
                </a:solidFill>
                <a:effectLst/>
                <a:latin typeface="+mj-ea"/>
                <a:cs typeface="Times New Roman" panose="02020603050405020304" pitchFamily="18" charset="0"/>
              </a:rPr>
              <a:t>足球六年計劃</a:t>
            </a:r>
            <a:r>
              <a:rPr lang="zh-TW" altLang="en-US" sz="4800" b="1" kern="100" dirty="0">
                <a:solidFill>
                  <a:schemeClr val="tx1"/>
                </a:solidFill>
                <a:effectLst/>
                <a:latin typeface="+mj-ea"/>
                <a:cs typeface="Times New Roman" panose="02020603050405020304" pitchFamily="18" charset="0"/>
              </a:rPr>
              <a:t>」</a:t>
            </a:r>
            <a:r>
              <a:rPr lang="zh-TW" altLang="zh-TW" sz="4800" b="1" kern="100" dirty="0">
                <a:solidFill>
                  <a:schemeClr val="tx1"/>
                </a:solidFill>
                <a:effectLst/>
                <a:latin typeface="+mj-ea"/>
                <a:cs typeface="Times New Roman" panose="02020603050405020304" pitchFamily="18" charset="0"/>
              </a:rPr>
              <a:t>期中執行概況</a:t>
            </a:r>
            <a:br>
              <a:rPr lang="en-US" altLang="zh-TW" sz="4800" b="1" kern="100" dirty="0">
                <a:solidFill>
                  <a:schemeClr val="tx1"/>
                </a:solidFill>
                <a:effectLst/>
                <a:latin typeface="+mj-ea"/>
                <a:cs typeface="Times New Roman" panose="02020603050405020304" pitchFamily="18" charset="0"/>
              </a:rPr>
            </a:br>
            <a:endParaRPr lang="zh-TW" altLang="en-US" sz="4800" b="1" dirty="0">
              <a:solidFill>
                <a:schemeClr val="tx1"/>
              </a:solidFill>
              <a:latin typeface="+mj-ea"/>
            </a:endParaRPr>
          </a:p>
        </p:txBody>
      </p:sp>
      <p:sp>
        <p:nvSpPr>
          <p:cNvPr id="4" name="標題 1">
            <a:extLst>
              <a:ext uri="{FF2B5EF4-FFF2-40B4-BE49-F238E27FC236}">
                <a16:creationId xmlns:a16="http://schemas.microsoft.com/office/drawing/2014/main" id="{0477C0B4-0FF1-404F-8CEC-DF26900C5DE6}"/>
              </a:ext>
            </a:extLst>
          </p:cNvPr>
          <p:cNvSpPr txBox="1">
            <a:spLocks/>
          </p:cNvSpPr>
          <p:nvPr/>
        </p:nvSpPr>
        <p:spPr>
          <a:xfrm>
            <a:off x="3220720" y="5029200"/>
            <a:ext cx="4509134" cy="1221381"/>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zh-TW" altLang="en-US" sz="4000" b="1" dirty="0">
              <a:solidFill>
                <a:schemeClr val="tx1"/>
              </a:solidFill>
              <a:latin typeface="+mj-ea"/>
            </a:endParaRPr>
          </a:p>
        </p:txBody>
      </p:sp>
    </p:spTree>
    <p:extLst>
      <p:ext uri="{BB962C8B-B14F-4D97-AF65-F5344CB8AC3E}">
        <p14:creationId xmlns:p14="http://schemas.microsoft.com/office/powerpoint/2010/main" val="1033632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9411AB-6718-4DE3-A2F3-312981EAE968}"/>
              </a:ext>
            </a:extLst>
          </p:cNvPr>
          <p:cNvSpPr>
            <a:spLocks noGrp="1"/>
          </p:cNvSpPr>
          <p:nvPr>
            <p:ph type="title"/>
          </p:nvPr>
        </p:nvSpPr>
        <p:spPr>
          <a:xfrm>
            <a:off x="77894" y="284480"/>
            <a:ext cx="8596668" cy="833120"/>
          </a:xfrm>
        </p:spPr>
        <p:txBody>
          <a:bodyPr>
            <a:normAutofit/>
          </a:bodyPr>
          <a:lstStyle/>
          <a:p>
            <a:r>
              <a:rPr lang="zh-TW" altLang="en-US" b="1" dirty="0">
                <a:solidFill>
                  <a:schemeClr val="tx1"/>
                </a:solidFill>
              </a:rPr>
              <a:t>立法院預算中心</a:t>
            </a:r>
            <a:r>
              <a:rPr lang="en-US" altLang="zh-TW" b="1" dirty="0">
                <a:solidFill>
                  <a:schemeClr val="tx1"/>
                </a:solidFill>
              </a:rPr>
              <a:t>110</a:t>
            </a:r>
            <a:r>
              <a:rPr lang="zh-TW" altLang="en-US" b="1" dirty="0">
                <a:solidFill>
                  <a:schemeClr val="tx1"/>
                </a:solidFill>
              </a:rPr>
              <a:t>年度預算評估報告</a:t>
            </a:r>
            <a:endParaRPr lang="zh-TW" altLang="en-US" dirty="0"/>
          </a:p>
        </p:txBody>
      </p:sp>
      <p:sp>
        <p:nvSpPr>
          <p:cNvPr id="3" name="內容版面配置區 2">
            <a:extLst>
              <a:ext uri="{FF2B5EF4-FFF2-40B4-BE49-F238E27FC236}">
                <a16:creationId xmlns:a16="http://schemas.microsoft.com/office/drawing/2014/main" id="{52095BB0-18D2-475A-9620-F03E7FB26D5F}"/>
              </a:ext>
            </a:extLst>
          </p:cNvPr>
          <p:cNvSpPr>
            <a:spLocks noGrp="1"/>
          </p:cNvSpPr>
          <p:nvPr>
            <p:ph idx="1"/>
          </p:nvPr>
        </p:nvSpPr>
        <p:spPr>
          <a:xfrm>
            <a:off x="77894" y="1414159"/>
            <a:ext cx="9926320" cy="4700242"/>
          </a:xfrm>
        </p:spPr>
        <p:txBody>
          <a:bodyPr>
            <a:noAutofit/>
          </a:bodyPr>
          <a:lstStyle/>
          <a:p>
            <a:pPr marL="0" indent="0" algn="just">
              <a:lnSpc>
                <a:spcPct val="150000"/>
              </a:lnSpc>
              <a:buNone/>
            </a:pPr>
            <a:r>
              <a:rPr lang="zh-TW" altLang="en-US" sz="3200" b="0" dirty="0">
                <a:effectLst/>
                <a:latin typeface="+mn-ea"/>
              </a:rPr>
              <a:t>足球六年計畫為該署</a:t>
            </a:r>
            <a:r>
              <a:rPr lang="en-US" altLang="zh-TW" sz="3200" b="0" dirty="0">
                <a:effectLst/>
                <a:latin typeface="+mn-ea"/>
              </a:rPr>
              <a:t>6</a:t>
            </a:r>
            <a:r>
              <a:rPr lang="zh-TW" altLang="en-US" sz="3200" b="0" dirty="0">
                <a:effectLst/>
                <a:latin typeface="+mn-ea"/>
              </a:rPr>
              <a:t>年期之重要施政計畫，然由於經費分別編列於公務預算、運動發展基金及前瞻特別預算，查各該年度公務預算及運發基金預算書除未依前揭規定揭露計畫經費總額及各年度分配額外，亦未揭露該計畫經費整體編列情形，致無法得知按前揭計畫規劃內容推動及辦理全貌、進程及完整性。</a:t>
            </a:r>
            <a:endParaRPr lang="en-US" altLang="zh-TW" sz="3200" b="0" dirty="0">
              <a:effectLst/>
              <a:latin typeface="+mn-ea"/>
            </a:endParaRPr>
          </a:p>
          <a:p>
            <a:pPr marL="0" indent="0" algn="just">
              <a:buNone/>
            </a:pPr>
            <a:endParaRPr lang="en-US" altLang="zh-TW" sz="2400" dirty="0">
              <a:latin typeface="+mn-ea"/>
            </a:endParaRPr>
          </a:p>
        </p:txBody>
      </p:sp>
    </p:spTree>
    <p:extLst>
      <p:ext uri="{BB962C8B-B14F-4D97-AF65-F5344CB8AC3E}">
        <p14:creationId xmlns:p14="http://schemas.microsoft.com/office/powerpoint/2010/main" val="1411991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EBF8FD-234D-4D00-95F6-42DE78BAC356}"/>
              </a:ext>
            </a:extLst>
          </p:cNvPr>
          <p:cNvSpPr>
            <a:spLocks noGrp="1"/>
          </p:cNvSpPr>
          <p:nvPr>
            <p:ph type="title"/>
          </p:nvPr>
        </p:nvSpPr>
        <p:spPr>
          <a:xfrm>
            <a:off x="596054" y="264160"/>
            <a:ext cx="8596668" cy="751840"/>
          </a:xfrm>
        </p:spPr>
        <p:txBody>
          <a:bodyPr/>
          <a:lstStyle/>
          <a:p>
            <a:r>
              <a:rPr lang="en-US" altLang="zh-TW" b="1" dirty="0">
                <a:solidFill>
                  <a:schemeClr val="tx1"/>
                </a:solidFill>
              </a:rPr>
              <a:t>107-109</a:t>
            </a:r>
            <a:r>
              <a:rPr lang="zh-TW" altLang="en-US" b="1" dirty="0">
                <a:solidFill>
                  <a:schemeClr val="tx1"/>
                </a:solidFill>
              </a:rPr>
              <a:t>年計畫執行情形總表</a:t>
            </a:r>
          </a:p>
        </p:txBody>
      </p:sp>
      <p:pic>
        <p:nvPicPr>
          <p:cNvPr id="7" name="圖片 6">
            <a:extLst>
              <a:ext uri="{FF2B5EF4-FFF2-40B4-BE49-F238E27FC236}">
                <a16:creationId xmlns:a16="http://schemas.microsoft.com/office/drawing/2014/main" id="{FE9E5969-3AE4-4427-899C-4A6132D5BB0B}"/>
              </a:ext>
            </a:extLst>
          </p:cNvPr>
          <p:cNvPicPr>
            <a:picLocks noChangeAspect="1"/>
          </p:cNvPicPr>
          <p:nvPr/>
        </p:nvPicPr>
        <p:blipFill>
          <a:blip r:embed="rId2"/>
          <a:stretch>
            <a:fillRect/>
          </a:stretch>
        </p:blipFill>
        <p:spPr>
          <a:xfrm>
            <a:off x="468312" y="1362075"/>
            <a:ext cx="8596669" cy="5495925"/>
          </a:xfrm>
          <a:prstGeom prst="rect">
            <a:avLst/>
          </a:prstGeom>
        </p:spPr>
      </p:pic>
      <p:pic>
        <p:nvPicPr>
          <p:cNvPr id="9" name="圖片 8">
            <a:extLst>
              <a:ext uri="{FF2B5EF4-FFF2-40B4-BE49-F238E27FC236}">
                <a16:creationId xmlns:a16="http://schemas.microsoft.com/office/drawing/2014/main" id="{FA190AF6-8F1F-446D-9016-83367F2E9645}"/>
              </a:ext>
            </a:extLst>
          </p:cNvPr>
          <p:cNvPicPr>
            <a:picLocks noChangeAspect="1"/>
          </p:cNvPicPr>
          <p:nvPr/>
        </p:nvPicPr>
        <p:blipFill>
          <a:blip r:embed="rId3"/>
          <a:stretch>
            <a:fillRect/>
          </a:stretch>
        </p:blipFill>
        <p:spPr>
          <a:xfrm>
            <a:off x="7185342" y="876300"/>
            <a:ext cx="1743075" cy="485775"/>
          </a:xfrm>
          <a:prstGeom prst="rect">
            <a:avLst/>
          </a:prstGeom>
        </p:spPr>
      </p:pic>
      <p:sp>
        <p:nvSpPr>
          <p:cNvPr id="11" name="文字方塊 10">
            <a:extLst>
              <a:ext uri="{FF2B5EF4-FFF2-40B4-BE49-F238E27FC236}">
                <a16:creationId xmlns:a16="http://schemas.microsoft.com/office/drawing/2014/main" id="{A4FD578B-D5ED-4985-B33E-177223A94BD7}"/>
              </a:ext>
            </a:extLst>
          </p:cNvPr>
          <p:cNvSpPr txBox="1"/>
          <p:nvPr/>
        </p:nvSpPr>
        <p:spPr>
          <a:xfrm>
            <a:off x="9064981" y="3509872"/>
            <a:ext cx="1743075" cy="1200329"/>
          </a:xfrm>
          <a:prstGeom prst="rect">
            <a:avLst/>
          </a:prstGeom>
          <a:noFill/>
        </p:spPr>
        <p:txBody>
          <a:bodyPr wrap="square">
            <a:spAutoFit/>
          </a:bodyPr>
          <a:lstStyle/>
          <a:p>
            <a:r>
              <a:rPr lang="zh-TW" altLang="en-US" sz="2400" b="1" dirty="0">
                <a:solidFill>
                  <a:srgbClr val="FF0000"/>
                </a:solidFill>
              </a:rPr>
              <a:t>三年共已</a:t>
            </a:r>
            <a:br>
              <a:rPr lang="en-US" altLang="zh-TW" sz="2400" b="1" dirty="0">
                <a:solidFill>
                  <a:srgbClr val="FF0000"/>
                </a:solidFill>
              </a:rPr>
            </a:br>
            <a:r>
              <a:rPr lang="zh-TW" altLang="en-US" sz="2400" b="1" dirty="0">
                <a:solidFill>
                  <a:srgbClr val="FF0000"/>
                </a:solidFill>
              </a:rPr>
              <a:t>執行11億8138萬元</a:t>
            </a:r>
          </a:p>
        </p:txBody>
      </p:sp>
    </p:spTree>
    <p:extLst>
      <p:ext uri="{BB962C8B-B14F-4D97-AF65-F5344CB8AC3E}">
        <p14:creationId xmlns:p14="http://schemas.microsoft.com/office/powerpoint/2010/main" val="392698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EBF8FD-234D-4D00-95F6-42DE78BAC356}"/>
              </a:ext>
            </a:extLst>
          </p:cNvPr>
          <p:cNvSpPr>
            <a:spLocks noGrp="1"/>
          </p:cNvSpPr>
          <p:nvPr>
            <p:ph type="title"/>
          </p:nvPr>
        </p:nvSpPr>
        <p:spPr>
          <a:xfrm>
            <a:off x="596054" y="264160"/>
            <a:ext cx="8596668" cy="751840"/>
          </a:xfrm>
        </p:spPr>
        <p:txBody>
          <a:bodyPr/>
          <a:lstStyle/>
          <a:p>
            <a:r>
              <a:rPr lang="en-US" altLang="zh-TW" b="1" dirty="0">
                <a:solidFill>
                  <a:schemeClr val="tx1"/>
                </a:solidFill>
              </a:rPr>
              <a:t>107-109</a:t>
            </a:r>
            <a:r>
              <a:rPr lang="zh-TW" altLang="en-US" b="1" dirty="0">
                <a:solidFill>
                  <a:schemeClr val="tx1"/>
                </a:solidFill>
              </a:rPr>
              <a:t>年計畫執行情形總表</a:t>
            </a:r>
          </a:p>
        </p:txBody>
      </p:sp>
      <p:graphicFrame>
        <p:nvGraphicFramePr>
          <p:cNvPr id="8" name="圖表 7">
            <a:extLst>
              <a:ext uri="{FF2B5EF4-FFF2-40B4-BE49-F238E27FC236}">
                <a16:creationId xmlns:a16="http://schemas.microsoft.com/office/drawing/2014/main" id="{AC5139E6-6C1C-4627-B164-66F2083EE547}"/>
              </a:ext>
            </a:extLst>
          </p:cNvPr>
          <p:cNvGraphicFramePr>
            <a:graphicFrameLocks/>
          </p:cNvGraphicFramePr>
          <p:nvPr>
            <p:extLst>
              <p:ext uri="{D42A27DB-BD31-4B8C-83A1-F6EECF244321}">
                <p14:modId xmlns:p14="http://schemas.microsoft.com/office/powerpoint/2010/main" val="71317109"/>
              </p:ext>
            </p:extLst>
          </p:nvPr>
        </p:nvGraphicFramePr>
        <p:xfrm>
          <a:off x="596054" y="1270000"/>
          <a:ext cx="7785946" cy="5588000"/>
        </p:xfrm>
        <a:graphic>
          <a:graphicData uri="http://schemas.openxmlformats.org/drawingml/2006/chart">
            <c:chart xmlns:c="http://schemas.openxmlformats.org/drawingml/2006/chart" xmlns:r="http://schemas.openxmlformats.org/officeDocument/2006/relationships" r:id="rId2"/>
          </a:graphicData>
        </a:graphic>
      </p:graphicFrame>
      <p:pic>
        <p:nvPicPr>
          <p:cNvPr id="10" name="圖片 9">
            <a:extLst>
              <a:ext uri="{FF2B5EF4-FFF2-40B4-BE49-F238E27FC236}">
                <a16:creationId xmlns:a16="http://schemas.microsoft.com/office/drawing/2014/main" id="{7B50EB9D-A8FD-43FF-9CB6-178272E2DCA4}"/>
              </a:ext>
            </a:extLst>
          </p:cNvPr>
          <p:cNvPicPr>
            <a:picLocks noChangeAspect="1"/>
          </p:cNvPicPr>
          <p:nvPr/>
        </p:nvPicPr>
        <p:blipFill>
          <a:blip r:embed="rId3"/>
          <a:stretch>
            <a:fillRect/>
          </a:stretch>
        </p:blipFill>
        <p:spPr>
          <a:xfrm>
            <a:off x="449263" y="1191261"/>
            <a:ext cx="1208634" cy="393700"/>
          </a:xfrm>
          <a:prstGeom prst="rect">
            <a:avLst/>
          </a:prstGeom>
        </p:spPr>
      </p:pic>
      <p:sp>
        <p:nvSpPr>
          <p:cNvPr id="11" name="文字方塊 10">
            <a:extLst>
              <a:ext uri="{FF2B5EF4-FFF2-40B4-BE49-F238E27FC236}">
                <a16:creationId xmlns:a16="http://schemas.microsoft.com/office/drawing/2014/main" id="{B7FADDBE-309A-4B0C-AC50-29BB21B6C645}"/>
              </a:ext>
            </a:extLst>
          </p:cNvPr>
          <p:cNvSpPr txBox="1"/>
          <p:nvPr/>
        </p:nvSpPr>
        <p:spPr>
          <a:xfrm>
            <a:off x="4299497" y="4517628"/>
            <a:ext cx="2111464" cy="646331"/>
          </a:xfrm>
          <a:prstGeom prst="rect">
            <a:avLst/>
          </a:prstGeom>
          <a:noFill/>
        </p:spPr>
        <p:txBody>
          <a:bodyPr wrap="square">
            <a:spAutoFit/>
          </a:bodyPr>
          <a:lstStyle/>
          <a:p>
            <a:pPr algn="ctr"/>
            <a:r>
              <a:rPr lang="zh-TW" altLang="en-US" sz="1800" b="0" i="0" u="none" strike="noStrike" dirty="0">
                <a:solidFill>
                  <a:srgbClr val="000000"/>
                </a:solidFill>
                <a:effectLst/>
                <a:latin typeface="+mn-ea"/>
              </a:rPr>
              <a:t>推動企業（半職業）足球運動</a:t>
            </a:r>
            <a:r>
              <a:rPr lang="zh-TW" altLang="en-US" dirty="0">
                <a:latin typeface="+mn-ea"/>
              </a:rPr>
              <a:t> </a:t>
            </a:r>
          </a:p>
        </p:txBody>
      </p:sp>
      <p:sp>
        <p:nvSpPr>
          <p:cNvPr id="12" name="文字方塊 11">
            <a:extLst>
              <a:ext uri="{FF2B5EF4-FFF2-40B4-BE49-F238E27FC236}">
                <a16:creationId xmlns:a16="http://schemas.microsoft.com/office/drawing/2014/main" id="{F0468120-FD7D-422F-A87F-6D86631F410D}"/>
              </a:ext>
            </a:extLst>
          </p:cNvPr>
          <p:cNvSpPr txBox="1"/>
          <p:nvPr/>
        </p:nvSpPr>
        <p:spPr>
          <a:xfrm>
            <a:off x="2126792" y="4517628"/>
            <a:ext cx="1399540" cy="646331"/>
          </a:xfrm>
          <a:prstGeom prst="rect">
            <a:avLst/>
          </a:prstGeom>
          <a:noFill/>
        </p:spPr>
        <p:txBody>
          <a:bodyPr wrap="square">
            <a:spAutoFit/>
          </a:bodyPr>
          <a:lstStyle/>
          <a:p>
            <a:r>
              <a:rPr lang="zh-TW" altLang="en-US" dirty="0"/>
              <a:t>健全國家隊選訓賽輔獎</a:t>
            </a:r>
          </a:p>
        </p:txBody>
      </p:sp>
      <p:sp>
        <p:nvSpPr>
          <p:cNvPr id="14" name="文字方塊 13">
            <a:extLst>
              <a:ext uri="{FF2B5EF4-FFF2-40B4-BE49-F238E27FC236}">
                <a16:creationId xmlns:a16="http://schemas.microsoft.com/office/drawing/2014/main" id="{E11404F1-37B5-488B-8994-46BF7BB66DDC}"/>
              </a:ext>
            </a:extLst>
          </p:cNvPr>
          <p:cNvSpPr txBox="1"/>
          <p:nvPr/>
        </p:nvSpPr>
        <p:spPr>
          <a:xfrm>
            <a:off x="6626860" y="2066052"/>
            <a:ext cx="1755140" cy="646331"/>
          </a:xfrm>
          <a:prstGeom prst="rect">
            <a:avLst/>
          </a:prstGeom>
          <a:noFill/>
        </p:spPr>
        <p:txBody>
          <a:bodyPr wrap="square">
            <a:spAutoFit/>
          </a:bodyPr>
          <a:lstStyle/>
          <a:p>
            <a:r>
              <a:rPr lang="zh-TW" altLang="en-US" dirty="0"/>
              <a:t>鼓勵各級學校籌組足球隊</a:t>
            </a:r>
          </a:p>
        </p:txBody>
      </p:sp>
    </p:spTree>
    <p:extLst>
      <p:ext uri="{BB962C8B-B14F-4D97-AF65-F5344CB8AC3E}">
        <p14:creationId xmlns:p14="http://schemas.microsoft.com/office/powerpoint/2010/main" val="2119882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EBF8FD-234D-4D00-95F6-42DE78BAC356}"/>
              </a:ext>
            </a:extLst>
          </p:cNvPr>
          <p:cNvSpPr>
            <a:spLocks noGrp="1"/>
          </p:cNvSpPr>
          <p:nvPr>
            <p:ph type="title"/>
          </p:nvPr>
        </p:nvSpPr>
        <p:spPr>
          <a:xfrm>
            <a:off x="596054" y="264160"/>
            <a:ext cx="8596668" cy="751840"/>
          </a:xfrm>
        </p:spPr>
        <p:txBody>
          <a:bodyPr/>
          <a:lstStyle/>
          <a:p>
            <a:r>
              <a:rPr lang="en-US" altLang="zh-TW" b="1" dirty="0">
                <a:solidFill>
                  <a:schemeClr val="tx1"/>
                </a:solidFill>
              </a:rPr>
              <a:t>107-109</a:t>
            </a:r>
            <a:r>
              <a:rPr lang="zh-TW" altLang="en-US" b="1" dirty="0">
                <a:solidFill>
                  <a:schemeClr val="tx1"/>
                </a:solidFill>
              </a:rPr>
              <a:t>年計畫執行情形總表</a:t>
            </a:r>
          </a:p>
        </p:txBody>
      </p:sp>
      <p:graphicFrame>
        <p:nvGraphicFramePr>
          <p:cNvPr id="5" name="圖表 4">
            <a:extLst>
              <a:ext uri="{FF2B5EF4-FFF2-40B4-BE49-F238E27FC236}">
                <a16:creationId xmlns:a16="http://schemas.microsoft.com/office/drawing/2014/main" id="{D7FB64A5-689B-4968-93B2-BB28D5720A68}"/>
              </a:ext>
            </a:extLst>
          </p:cNvPr>
          <p:cNvGraphicFramePr>
            <a:graphicFrameLocks/>
          </p:cNvGraphicFramePr>
          <p:nvPr/>
        </p:nvGraphicFramePr>
        <p:xfrm>
          <a:off x="596053" y="1362075"/>
          <a:ext cx="8462221" cy="539115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直線接點 3">
            <a:extLst>
              <a:ext uri="{FF2B5EF4-FFF2-40B4-BE49-F238E27FC236}">
                <a16:creationId xmlns:a16="http://schemas.microsoft.com/office/drawing/2014/main" id="{6E4012BA-8C4D-4624-9699-AAAF959DB4E0}"/>
              </a:ext>
            </a:extLst>
          </p:cNvPr>
          <p:cNvCxnSpPr/>
          <p:nvPr/>
        </p:nvCxnSpPr>
        <p:spPr>
          <a:xfrm>
            <a:off x="1168400" y="3251200"/>
            <a:ext cx="84734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812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6DFDC3-C368-449B-945D-F910EF3A4FF5}"/>
              </a:ext>
            </a:extLst>
          </p:cNvPr>
          <p:cNvSpPr>
            <a:spLocks noGrp="1"/>
          </p:cNvSpPr>
          <p:nvPr>
            <p:ph type="title"/>
          </p:nvPr>
        </p:nvSpPr>
        <p:spPr>
          <a:xfrm>
            <a:off x="677334" y="609600"/>
            <a:ext cx="8596668" cy="751840"/>
          </a:xfrm>
        </p:spPr>
        <p:txBody>
          <a:bodyPr>
            <a:normAutofit/>
          </a:bodyPr>
          <a:lstStyle/>
          <a:p>
            <a:r>
              <a:rPr lang="en-US" altLang="zh-TW" b="1" dirty="0">
                <a:solidFill>
                  <a:schemeClr val="tx1"/>
                </a:solidFill>
              </a:rPr>
              <a:t>106-109</a:t>
            </a:r>
            <a:r>
              <a:rPr lang="zh-TW" altLang="en-US" b="1" dirty="0">
                <a:solidFill>
                  <a:schemeClr val="tx1"/>
                </a:solidFill>
              </a:rPr>
              <a:t>年計畫執行情形</a:t>
            </a:r>
            <a:r>
              <a:rPr lang="en-US" altLang="zh-TW" b="1" dirty="0">
                <a:solidFill>
                  <a:schemeClr val="tx1"/>
                </a:solidFill>
              </a:rPr>
              <a:t>—</a:t>
            </a:r>
            <a:r>
              <a:rPr lang="zh-TW" altLang="en-US" b="1" dirty="0">
                <a:solidFill>
                  <a:schemeClr val="tx1"/>
                </a:solidFill>
              </a:rPr>
              <a:t>學校參賽補助</a:t>
            </a:r>
            <a:endParaRPr lang="zh-TW" altLang="en-US" dirty="0"/>
          </a:p>
        </p:txBody>
      </p:sp>
      <p:pic>
        <p:nvPicPr>
          <p:cNvPr id="7" name="圖片 6">
            <a:extLst>
              <a:ext uri="{FF2B5EF4-FFF2-40B4-BE49-F238E27FC236}">
                <a16:creationId xmlns:a16="http://schemas.microsoft.com/office/drawing/2014/main" id="{DA9A4BA4-4962-4C53-BC44-3CFEFB7CEA8F}"/>
              </a:ext>
            </a:extLst>
          </p:cNvPr>
          <p:cNvPicPr>
            <a:picLocks noChangeAspect="1"/>
          </p:cNvPicPr>
          <p:nvPr/>
        </p:nvPicPr>
        <p:blipFill>
          <a:blip r:embed="rId2"/>
          <a:stretch>
            <a:fillRect/>
          </a:stretch>
        </p:blipFill>
        <p:spPr>
          <a:xfrm>
            <a:off x="779905" y="1361440"/>
            <a:ext cx="8391525" cy="5200650"/>
          </a:xfrm>
          <a:prstGeom prst="rect">
            <a:avLst/>
          </a:prstGeom>
        </p:spPr>
      </p:pic>
    </p:spTree>
    <p:extLst>
      <p:ext uri="{BB962C8B-B14F-4D97-AF65-F5344CB8AC3E}">
        <p14:creationId xmlns:p14="http://schemas.microsoft.com/office/powerpoint/2010/main" val="14311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7FFFA6-1D07-4D19-879F-9268627E74AC}"/>
              </a:ext>
            </a:extLst>
          </p:cNvPr>
          <p:cNvSpPr>
            <a:spLocks noGrp="1"/>
          </p:cNvSpPr>
          <p:nvPr>
            <p:ph type="title"/>
          </p:nvPr>
        </p:nvSpPr>
        <p:spPr>
          <a:xfrm>
            <a:off x="8239124" y="2466975"/>
            <a:ext cx="2254077" cy="1320800"/>
          </a:xfrm>
        </p:spPr>
        <p:txBody>
          <a:bodyPr>
            <a:normAutofit fontScale="90000"/>
          </a:bodyPr>
          <a:lstStyle/>
          <a:p>
            <a:r>
              <a:rPr lang="en-US" altLang="zh-TW" b="1" dirty="0">
                <a:solidFill>
                  <a:schemeClr val="tx1"/>
                </a:solidFill>
              </a:rPr>
              <a:t>106-109</a:t>
            </a:r>
            <a:r>
              <a:rPr lang="zh-TW" altLang="en-US" b="1" dirty="0">
                <a:solidFill>
                  <a:schemeClr val="tx1"/>
                </a:solidFill>
              </a:rPr>
              <a:t>年補助賽事辦理</a:t>
            </a:r>
            <a:r>
              <a:rPr lang="en-US" altLang="zh-TW" b="1" dirty="0">
                <a:solidFill>
                  <a:schemeClr val="tx1"/>
                </a:solidFill>
              </a:rPr>
              <a:t>—</a:t>
            </a:r>
            <a:r>
              <a:rPr lang="zh-TW" altLang="en-US" b="1" dirty="0">
                <a:solidFill>
                  <a:schemeClr val="tx1"/>
                </a:solidFill>
              </a:rPr>
              <a:t>中學以上聯賽</a:t>
            </a:r>
            <a:endParaRPr lang="zh-TW" altLang="en-US" dirty="0"/>
          </a:p>
        </p:txBody>
      </p:sp>
      <p:pic>
        <p:nvPicPr>
          <p:cNvPr id="10" name="圖片 9">
            <a:extLst>
              <a:ext uri="{FF2B5EF4-FFF2-40B4-BE49-F238E27FC236}">
                <a16:creationId xmlns:a16="http://schemas.microsoft.com/office/drawing/2014/main" id="{41D408A1-6A6F-49BD-AEC6-E0D50BD67C02}"/>
              </a:ext>
            </a:extLst>
          </p:cNvPr>
          <p:cNvPicPr>
            <a:picLocks noChangeAspect="1"/>
          </p:cNvPicPr>
          <p:nvPr/>
        </p:nvPicPr>
        <p:blipFill>
          <a:blip r:embed="rId2"/>
          <a:stretch>
            <a:fillRect/>
          </a:stretch>
        </p:blipFill>
        <p:spPr>
          <a:xfrm>
            <a:off x="0" y="0"/>
            <a:ext cx="8334586" cy="6858000"/>
          </a:xfrm>
          <a:prstGeom prst="rect">
            <a:avLst/>
          </a:prstGeom>
        </p:spPr>
      </p:pic>
    </p:spTree>
    <p:extLst>
      <p:ext uri="{BB962C8B-B14F-4D97-AF65-F5344CB8AC3E}">
        <p14:creationId xmlns:p14="http://schemas.microsoft.com/office/powerpoint/2010/main" val="515348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7FFFA6-1D07-4D19-879F-9268627E74AC}"/>
              </a:ext>
            </a:extLst>
          </p:cNvPr>
          <p:cNvSpPr>
            <a:spLocks noGrp="1"/>
          </p:cNvSpPr>
          <p:nvPr>
            <p:ph type="title"/>
          </p:nvPr>
        </p:nvSpPr>
        <p:spPr>
          <a:xfrm>
            <a:off x="8810626" y="3133725"/>
            <a:ext cx="2181225" cy="1320800"/>
          </a:xfrm>
        </p:spPr>
        <p:txBody>
          <a:bodyPr>
            <a:normAutofit fontScale="90000"/>
          </a:bodyPr>
          <a:lstStyle/>
          <a:p>
            <a:r>
              <a:rPr lang="en-US" altLang="zh-TW" b="1" dirty="0">
                <a:solidFill>
                  <a:schemeClr val="tx1"/>
                </a:solidFill>
              </a:rPr>
              <a:t>106-109</a:t>
            </a:r>
            <a:r>
              <a:rPr lang="zh-TW" altLang="en-US" b="1" dirty="0">
                <a:solidFill>
                  <a:schemeClr val="tx1"/>
                </a:solidFill>
              </a:rPr>
              <a:t>年補助賽事辦理</a:t>
            </a:r>
            <a:r>
              <a:rPr lang="en-US" altLang="zh-TW" b="1" dirty="0">
                <a:solidFill>
                  <a:schemeClr val="tx1"/>
                </a:solidFill>
              </a:rPr>
              <a:t>—</a:t>
            </a:r>
            <a:r>
              <a:rPr lang="zh-TW" altLang="en-US" b="1" dirty="0">
                <a:solidFill>
                  <a:schemeClr val="tx1"/>
                </a:solidFill>
              </a:rPr>
              <a:t>小學以下賽事</a:t>
            </a:r>
            <a:endParaRPr lang="zh-TW" altLang="en-US" dirty="0">
              <a:solidFill>
                <a:schemeClr val="tx1"/>
              </a:solidFill>
            </a:endParaRPr>
          </a:p>
        </p:txBody>
      </p:sp>
      <p:pic>
        <p:nvPicPr>
          <p:cNvPr id="4" name="圖片 3">
            <a:extLst>
              <a:ext uri="{FF2B5EF4-FFF2-40B4-BE49-F238E27FC236}">
                <a16:creationId xmlns:a16="http://schemas.microsoft.com/office/drawing/2014/main" id="{B433D99B-7AF3-46C8-BEE2-BD8FBB170733}"/>
              </a:ext>
            </a:extLst>
          </p:cNvPr>
          <p:cNvPicPr>
            <a:picLocks noChangeAspect="1"/>
          </p:cNvPicPr>
          <p:nvPr/>
        </p:nvPicPr>
        <p:blipFill>
          <a:blip r:embed="rId2"/>
          <a:stretch>
            <a:fillRect/>
          </a:stretch>
        </p:blipFill>
        <p:spPr>
          <a:xfrm>
            <a:off x="0" y="0"/>
            <a:ext cx="8810626" cy="6860248"/>
          </a:xfrm>
          <a:prstGeom prst="rect">
            <a:avLst/>
          </a:prstGeom>
        </p:spPr>
      </p:pic>
    </p:spTree>
    <p:extLst>
      <p:ext uri="{BB962C8B-B14F-4D97-AF65-F5344CB8AC3E}">
        <p14:creationId xmlns:p14="http://schemas.microsoft.com/office/powerpoint/2010/main" val="3218630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128829-4616-4D49-AEB2-DA88B23D5664}"/>
              </a:ext>
            </a:extLst>
          </p:cNvPr>
          <p:cNvSpPr>
            <a:spLocks noGrp="1"/>
          </p:cNvSpPr>
          <p:nvPr>
            <p:ph type="title"/>
          </p:nvPr>
        </p:nvSpPr>
        <p:spPr>
          <a:xfrm>
            <a:off x="0" y="257175"/>
            <a:ext cx="10315786" cy="762000"/>
          </a:xfrm>
        </p:spPr>
        <p:txBody>
          <a:bodyPr>
            <a:normAutofit fontScale="90000"/>
          </a:bodyPr>
          <a:lstStyle/>
          <a:p>
            <a:r>
              <a:rPr lang="zh-TW" altLang="en-US" b="1" dirty="0">
                <a:solidFill>
                  <a:schemeClr val="tx1"/>
                </a:solidFill>
              </a:rPr>
              <a:t>具體執行情形</a:t>
            </a:r>
            <a:r>
              <a:rPr lang="en-US" altLang="zh-TW" b="1" dirty="0">
                <a:solidFill>
                  <a:schemeClr val="tx1"/>
                </a:solidFill>
              </a:rPr>
              <a:t>—</a:t>
            </a:r>
            <a:br>
              <a:rPr lang="en-US" altLang="zh-TW" b="1" dirty="0">
                <a:solidFill>
                  <a:schemeClr val="tx1"/>
                </a:solidFill>
              </a:rPr>
            </a:br>
            <a:r>
              <a:rPr lang="en-US" altLang="zh-TW" sz="3100" b="1" dirty="0">
                <a:solidFill>
                  <a:schemeClr val="tx1"/>
                </a:solidFill>
              </a:rPr>
              <a:t>2021</a:t>
            </a:r>
            <a:r>
              <a:rPr lang="zh-TW" altLang="en-US" sz="3100" b="1" dirty="0">
                <a:solidFill>
                  <a:schemeClr val="tx1"/>
                </a:solidFill>
              </a:rPr>
              <a:t>年教育部函復立法院「足球</a:t>
            </a:r>
            <a:r>
              <a:rPr lang="en-US" altLang="zh-TW" sz="3100" b="1" dirty="0">
                <a:solidFill>
                  <a:schemeClr val="tx1"/>
                </a:solidFill>
              </a:rPr>
              <a:t>6</a:t>
            </a:r>
            <a:r>
              <a:rPr lang="zh-TW" altLang="en-US" sz="3100" b="1" dirty="0">
                <a:solidFill>
                  <a:schemeClr val="tx1"/>
                </a:solidFill>
              </a:rPr>
              <a:t>年計畫執行改善」書面報告</a:t>
            </a:r>
          </a:p>
        </p:txBody>
      </p:sp>
      <p:pic>
        <p:nvPicPr>
          <p:cNvPr id="5" name="內容版面配置區 4">
            <a:extLst>
              <a:ext uri="{FF2B5EF4-FFF2-40B4-BE49-F238E27FC236}">
                <a16:creationId xmlns:a16="http://schemas.microsoft.com/office/drawing/2014/main" id="{F6CED5CE-EF1A-4B29-8300-07AE82CCBFA9}"/>
              </a:ext>
            </a:extLst>
          </p:cNvPr>
          <p:cNvPicPr>
            <a:picLocks noGrp="1" noChangeAspect="1"/>
          </p:cNvPicPr>
          <p:nvPr>
            <p:ph idx="1"/>
          </p:nvPr>
        </p:nvPicPr>
        <p:blipFill>
          <a:blip r:embed="rId2"/>
          <a:stretch>
            <a:fillRect/>
          </a:stretch>
        </p:blipFill>
        <p:spPr>
          <a:xfrm>
            <a:off x="710844" y="1341120"/>
            <a:ext cx="5734010" cy="5259705"/>
          </a:xfrm>
        </p:spPr>
      </p:pic>
    </p:spTree>
    <p:extLst>
      <p:ext uri="{BB962C8B-B14F-4D97-AF65-F5344CB8AC3E}">
        <p14:creationId xmlns:p14="http://schemas.microsoft.com/office/powerpoint/2010/main" val="3372332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128829-4616-4D49-AEB2-DA88B23D5664}"/>
              </a:ext>
            </a:extLst>
          </p:cNvPr>
          <p:cNvSpPr>
            <a:spLocks noGrp="1"/>
          </p:cNvSpPr>
          <p:nvPr>
            <p:ph type="title"/>
          </p:nvPr>
        </p:nvSpPr>
        <p:spPr>
          <a:xfrm>
            <a:off x="0" y="257175"/>
            <a:ext cx="10315786" cy="762000"/>
          </a:xfrm>
        </p:spPr>
        <p:txBody>
          <a:bodyPr>
            <a:normAutofit fontScale="90000"/>
          </a:bodyPr>
          <a:lstStyle/>
          <a:p>
            <a:r>
              <a:rPr lang="zh-TW" altLang="en-US" b="1" dirty="0">
                <a:solidFill>
                  <a:schemeClr val="tx1"/>
                </a:solidFill>
              </a:rPr>
              <a:t>具體執行情形</a:t>
            </a:r>
            <a:r>
              <a:rPr lang="en-US" altLang="zh-TW" b="1" dirty="0">
                <a:solidFill>
                  <a:schemeClr val="tx1"/>
                </a:solidFill>
              </a:rPr>
              <a:t>—</a:t>
            </a:r>
            <a:br>
              <a:rPr lang="en-US" altLang="zh-TW" b="1" dirty="0">
                <a:solidFill>
                  <a:schemeClr val="tx1"/>
                </a:solidFill>
              </a:rPr>
            </a:br>
            <a:r>
              <a:rPr lang="en-US" altLang="zh-TW" sz="3100" b="1" dirty="0">
                <a:solidFill>
                  <a:schemeClr val="tx1"/>
                </a:solidFill>
              </a:rPr>
              <a:t>2021</a:t>
            </a:r>
            <a:r>
              <a:rPr lang="zh-TW" altLang="en-US" sz="3100" b="1" dirty="0">
                <a:solidFill>
                  <a:schemeClr val="tx1"/>
                </a:solidFill>
              </a:rPr>
              <a:t>年教育部函復立法院「足球</a:t>
            </a:r>
            <a:r>
              <a:rPr lang="en-US" altLang="zh-TW" sz="3100" b="1" dirty="0">
                <a:solidFill>
                  <a:schemeClr val="tx1"/>
                </a:solidFill>
              </a:rPr>
              <a:t>6</a:t>
            </a:r>
            <a:r>
              <a:rPr lang="zh-TW" altLang="en-US" sz="3100" b="1" dirty="0">
                <a:solidFill>
                  <a:schemeClr val="tx1"/>
                </a:solidFill>
              </a:rPr>
              <a:t>年計畫執行改善」書面報告</a:t>
            </a:r>
          </a:p>
        </p:txBody>
      </p:sp>
      <p:sp>
        <p:nvSpPr>
          <p:cNvPr id="4" name="內容版面配置區 3">
            <a:extLst>
              <a:ext uri="{FF2B5EF4-FFF2-40B4-BE49-F238E27FC236}">
                <a16:creationId xmlns:a16="http://schemas.microsoft.com/office/drawing/2014/main" id="{C9EA483D-E9D4-4AA1-95ED-D64A87497979}"/>
              </a:ext>
            </a:extLst>
          </p:cNvPr>
          <p:cNvSpPr>
            <a:spLocks noGrp="1"/>
          </p:cNvSpPr>
          <p:nvPr>
            <p:ph idx="1"/>
          </p:nvPr>
        </p:nvSpPr>
        <p:spPr/>
        <p:txBody>
          <a:bodyPr/>
          <a:lstStyle/>
          <a:p>
            <a:endParaRPr lang="zh-TW" altLang="en-US"/>
          </a:p>
        </p:txBody>
      </p:sp>
      <p:pic>
        <p:nvPicPr>
          <p:cNvPr id="7" name="圖片 6">
            <a:extLst>
              <a:ext uri="{FF2B5EF4-FFF2-40B4-BE49-F238E27FC236}">
                <a16:creationId xmlns:a16="http://schemas.microsoft.com/office/drawing/2014/main" id="{2AFFDB56-AC62-46C2-AB2D-01A5EC1FF114}"/>
              </a:ext>
            </a:extLst>
          </p:cNvPr>
          <p:cNvPicPr>
            <a:picLocks noChangeAspect="1"/>
          </p:cNvPicPr>
          <p:nvPr/>
        </p:nvPicPr>
        <p:blipFill>
          <a:blip r:embed="rId2"/>
          <a:stretch>
            <a:fillRect/>
          </a:stretch>
        </p:blipFill>
        <p:spPr>
          <a:xfrm>
            <a:off x="479107" y="1373505"/>
            <a:ext cx="6296025" cy="3562350"/>
          </a:xfrm>
          <a:prstGeom prst="rect">
            <a:avLst/>
          </a:prstGeom>
        </p:spPr>
      </p:pic>
      <p:pic>
        <p:nvPicPr>
          <p:cNvPr id="9" name="圖片 8">
            <a:extLst>
              <a:ext uri="{FF2B5EF4-FFF2-40B4-BE49-F238E27FC236}">
                <a16:creationId xmlns:a16="http://schemas.microsoft.com/office/drawing/2014/main" id="{30735884-51C1-4817-957E-E1CAB0DCEBD4}"/>
              </a:ext>
            </a:extLst>
          </p:cNvPr>
          <p:cNvPicPr>
            <a:picLocks noChangeAspect="1"/>
          </p:cNvPicPr>
          <p:nvPr/>
        </p:nvPicPr>
        <p:blipFill>
          <a:blip r:embed="rId3"/>
          <a:stretch>
            <a:fillRect/>
          </a:stretch>
        </p:blipFill>
        <p:spPr>
          <a:xfrm>
            <a:off x="479107" y="4935855"/>
            <a:ext cx="6134100" cy="1790700"/>
          </a:xfrm>
          <a:prstGeom prst="rect">
            <a:avLst/>
          </a:prstGeom>
        </p:spPr>
      </p:pic>
    </p:spTree>
    <p:extLst>
      <p:ext uri="{BB962C8B-B14F-4D97-AF65-F5344CB8AC3E}">
        <p14:creationId xmlns:p14="http://schemas.microsoft.com/office/powerpoint/2010/main" val="610408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128829-4616-4D49-AEB2-DA88B23D5664}"/>
              </a:ext>
            </a:extLst>
          </p:cNvPr>
          <p:cNvSpPr>
            <a:spLocks noGrp="1"/>
          </p:cNvSpPr>
          <p:nvPr>
            <p:ph type="title"/>
          </p:nvPr>
        </p:nvSpPr>
        <p:spPr>
          <a:xfrm>
            <a:off x="0" y="257175"/>
            <a:ext cx="10315786" cy="762000"/>
          </a:xfrm>
        </p:spPr>
        <p:txBody>
          <a:bodyPr>
            <a:normAutofit fontScale="90000"/>
          </a:bodyPr>
          <a:lstStyle/>
          <a:p>
            <a:r>
              <a:rPr lang="zh-TW" altLang="en-US" b="1" dirty="0">
                <a:solidFill>
                  <a:schemeClr val="tx1"/>
                </a:solidFill>
              </a:rPr>
              <a:t>具體執行情形</a:t>
            </a:r>
            <a:r>
              <a:rPr lang="en-US" altLang="zh-TW" b="1" dirty="0">
                <a:solidFill>
                  <a:schemeClr val="tx1"/>
                </a:solidFill>
              </a:rPr>
              <a:t>—</a:t>
            </a:r>
            <a:br>
              <a:rPr lang="en-US" altLang="zh-TW" b="1" dirty="0">
                <a:solidFill>
                  <a:schemeClr val="tx1"/>
                </a:solidFill>
              </a:rPr>
            </a:br>
            <a:r>
              <a:rPr lang="en-US" altLang="zh-TW" sz="3100" b="1" dirty="0">
                <a:solidFill>
                  <a:schemeClr val="tx1"/>
                </a:solidFill>
              </a:rPr>
              <a:t>2021</a:t>
            </a:r>
            <a:r>
              <a:rPr lang="zh-TW" altLang="en-US" sz="3100" b="1" dirty="0">
                <a:solidFill>
                  <a:schemeClr val="tx1"/>
                </a:solidFill>
              </a:rPr>
              <a:t>年教育部函復立法院「足球</a:t>
            </a:r>
            <a:r>
              <a:rPr lang="en-US" altLang="zh-TW" sz="3100" b="1" dirty="0">
                <a:solidFill>
                  <a:schemeClr val="tx1"/>
                </a:solidFill>
              </a:rPr>
              <a:t>6</a:t>
            </a:r>
            <a:r>
              <a:rPr lang="zh-TW" altLang="en-US" sz="3100" b="1" dirty="0">
                <a:solidFill>
                  <a:schemeClr val="tx1"/>
                </a:solidFill>
              </a:rPr>
              <a:t>年計畫執行改善」書面報告</a:t>
            </a:r>
          </a:p>
        </p:txBody>
      </p:sp>
      <p:sp>
        <p:nvSpPr>
          <p:cNvPr id="4" name="內容版面配置區 3">
            <a:extLst>
              <a:ext uri="{FF2B5EF4-FFF2-40B4-BE49-F238E27FC236}">
                <a16:creationId xmlns:a16="http://schemas.microsoft.com/office/drawing/2014/main" id="{F5CDE84E-A5D4-4890-8954-6440743616CC}"/>
              </a:ext>
            </a:extLst>
          </p:cNvPr>
          <p:cNvSpPr>
            <a:spLocks noGrp="1"/>
          </p:cNvSpPr>
          <p:nvPr>
            <p:ph idx="1"/>
          </p:nvPr>
        </p:nvSpPr>
        <p:spPr/>
        <p:txBody>
          <a:bodyPr/>
          <a:lstStyle/>
          <a:p>
            <a:endParaRPr lang="zh-TW" altLang="en-US"/>
          </a:p>
        </p:txBody>
      </p:sp>
      <p:pic>
        <p:nvPicPr>
          <p:cNvPr id="9" name="圖片 8">
            <a:extLst>
              <a:ext uri="{FF2B5EF4-FFF2-40B4-BE49-F238E27FC236}">
                <a16:creationId xmlns:a16="http://schemas.microsoft.com/office/drawing/2014/main" id="{DDCF353A-5020-47A6-A5E0-9E117C36157B}"/>
              </a:ext>
            </a:extLst>
          </p:cNvPr>
          <p:cNvPicPr>
            <a:picLocks noChangeAspect="1"/>
          </p:cNvPicPr>
          <p:nvPr/>
        </p:nvPicPr>
        <p:blipFill>
          <a:blip r:embed="rId2"/>
          <a:stretch>
            <a:fillRect/>
          </a:stretch>
        </p:blipFill>
        <p:spPr>
          <a:xfrm>
            <a:off x="0" y="1328737"/>
            <a:ext cx="6614160" cy="5529263"/>
          </a:xfrm>
          <a:prstGeom prst="rect">
            <a:avLst/>
          </a:prstGeom>
        </p:spPr>
      </p:pic>
      <p:pic>
        <p:nvPicPr>
          <p:cNvPr id="11" name="圖片 10">
            <a:extLst>
              <a:ext uri="{FF2B5EF4-FFF2-40B4-BE49-F238E27FC236}">
                <a16:creationId xmlns:a16="http://schemas.microsoft.com/office/drawing/2014/main" id="{0FE2A606-DB93-4F5E-A09E-089D9AE69988}"/>
              </a:ext>
            </a:extLst>
          </p:cNvPr>
          <p:cNvPicPr>
            <a:picLocks noChangeAspect="1"/>
          </p:cNvPicPr>
          <p:nvPr/>
        </p:nvPicPr>
        <p:blipFill>
          <a:blip r:embed="rId3"/>
          <a:stretch>
            <a:fillRect/>
          </a:stretch>
        </p:blipFill>
        <p:spPr>
          <a:xfrm>
            <a:off x="6847840" y="2160589"/>
            <a:ext cx="5242354" cy="3693159"/>
          </a:xfrm>
          <a:prstGeom prst="rect">
            <a:avLst/>
          </a:prstGeom>
        </p:spPr>
      </p:pic>
    </p:spTree>
    <p:extLst>
      <p:ext uri="{BB962C8B-B14F-4D97-AF65-F5344CB8AC3E}">
        <p14:creationId xmlns:p14="http://schemas.microsoft.com/office/powerpoint/2010/main" val="2102046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Foosball football players">
            <a:extLst>
              <a:ext uri="{FF2B5EF4-FFF2-40B4-BE49-F238E27FC236}">
                <a16:creationId xmlns:a16="http://schemas.microsoft.com/office/drawing/2014/main" id="{E3045AFC-87E7-E5AF-02FD-BF01ED58A65A}"/>
              </a:ext>
            </a:extLst>
          </p:cNvPr>
          <p:cNvPicPr>
            <a:picLocks noChangeAspect="1"/>
          </p:cNvPicPr>
          <p:nvPr/>
        </p:nvPicPr>
        <p:blipFill rotWithShape="1">
          <a:blip r:embed="rId2">
            <a:duotone>
              <a:prstClr val="black"/>
              <a:prstClr val="white"/>
            </a:duotone>
          </a:blip>
          <a:srcRect l="22441" r="9050"/>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標題 1">
            <a:extLst>
              <a:ext uri="{FF2B5EF4-FFF2-40B4-BE49-F238E27FC236}">
                <a16:creationId xmlns:a16="http://schemas.microsoft.com/office/drawing/2014/main" id="{E5D43656-9FDC-43C7-B519-E8E7DFA776DC}"/>
              </a:ext>
            </a:extLst>
          </p:cNvPr>
          <p:cNvSpPr>
            <a:spLocks noGrp="1"/>
          </p:cNvSpPr>
          <p:nvPr>
            <p:ph type="title"/>
          </p:nvPr>
        </p:nvSpPr>
        <p:spPr>
          <a:xfrm>
            <a:off x="1038096" y="2583907"/>
            <a:ext cx="5123515" cy="2369093"/>
          </a:xfrm>
        </p:spPr>
        <p:txBody>
          <a:bodyPr vert="horz" lIns="91440" tIns="45720" rIns="91440" bIns="45720" rtlCol="0" anchor="b">
            <a:normAutofit/>
          </a:bodyPr>
          <a:lstStyle/>
          <a:p>
            <a:pPr algn="ctr"/>
            <a:r>
              <a:rPr lang="zh-TW" altLang="en-US" sz="4800" b="1" dirty="0">
                <a:solidFill>
                  <a:schemeClr val="tx1"/>
                </a:solidFill>
              </a:rPr>
              <a:t>「足球六年計畫」是什麼？</a:t>
            </a:r>
          </a:p>
        </p:txBody>
      </p:sp>
      <p:cxnSp>
        <p:nvCxnSpPr>
          <p:cNvPr id="20"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47185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128829-4616-4D49-AEB2-DA88B23D5664}"/>
              </a:ext>
            </a:extLst>
          </p:cNvPr>
          <p:cNvSpPr>
            <a:spLocks noGrp="1"/>
          </p:cNvSpPr>
          <p:nvPr>
            <p:ph type="title"/>
          </p:nvPr>
        </p:nvSpPr>
        <p:spPr>
          <a:xfrm>
            <a:off x="0" y="257175"/>
            <a:ext cx="10315786" cy="762000"/>
          </a:xfrm>
        </p:spPr>
        <p:txBody>
          <a:bodyPr>
            <a:normAutofit fontScale="90000"/>
          </a:bodyPr>
          <a:lstStyle/>
          <a:p>
            <a:r>
              <a:rPr lang="zh-TW" altLang="en-US" b="1" dirty="0">
                <a:solidFill>
                  <a:schemeClr val="tx1"/>
                </a:solidFill>
              </a:rPr>
              <a:t>具體執行情形</a:t>
            </a:r>
            <a:r>
              <a:rPr lang="en-US" altLang="zh-TW" b="1" dirty="0">
                <a:solidFill>
                  <a:schemeClr val="tx1"/>
                </a:solidFill>
              </a:rPr>
              <a:t>—</a:t>
            </a:r>
            <a:br>
              <a:rPr lang="en-US" altLang="zh-TW" b="1" dirty="0">
                <a:solidFill>
                  <a:schemeClr val="tx1"/>
                </a:solidFill>
              </a:rPr>
            </a:br>
            <a:r>
              <a:rPr lang="en-US" altLang="zh-TW" sz="3100" b="1" dirty="0">
                <a:solidFill>
                  <a:schemeClr val="tx1"/>
                </a:solidFill>
              </a:rPr>
              <a:t>2021</a:t>
            </a:r>
            <a:r>
              <a:rPr lang="zh-TW" altLang="en-US" sz="3100" b="1" dirty="0">
                <a:solidFill>
                  <a:schemeClr val="tx1"/>
                </a:solidFill>
              </a:rPr>
              <a:t>年教育部函復立法院「足球</a:t>
            </a:r>
            <a:r>
              <a:rPr lang="en-US" altLang="zh-TW" sz="3100" b="1" dirty="0">
                <a:solidFill>
                  <a:schemeClr val="tx1"/>
                </a:solidFill>
              </a:rPr>
              <a:t>6</a:t>
            </a:r>
            <a:r>
              <a:rPr lang="zh-TW" altLang="en-US" sz="3100" b="1" dirty="0">
                <a:solidFill>
                  <a:schemeClr val="tx1"/>
                </a:solidFill>
              </a:rPr>
              <a:t>年計畫執行改善」書面報告</a:t>
            </a:r>
          </a:p>
        </p:txBody>
      </p:sp>
      <p:sp>
        <p:nvSpPr>
          <p:cNvPr id="4" name="內容版面配置區 3">
            <a:extLst>
              <a:ext uri="{FF2B5EF4-FFF2-40B4-BE49-F238E27FC236}">
                <a16:creationId xmlns:a16="http://schemas.microsoft.com/office/drawing/2014/main" id="{4FA60DA3-87BB-4BAE-83AF-6DDBF0A47749}"/>
              </a:ext>
            </a:extLst>
          </p:cNvPr>
          <p:cNvSpPr>
            <a:spLocks noGrp="1"/>
          </p:cNvSpPr>
          <p:nvPr>
            <p:ph idx="1"/>
          </p:nvPr>
        </p:nvSpPr>
        <p:spPr/>
        <p:txBody>
          <a:bodyPr/>
          <a:lstStyle/>
          <a:p>
            <a:endParaRPr lang="zh-TW" altLang="en-US"/>
          </a:p>
        </p:txBody>
      </p:sp>
      <p:pic>
        <p:nvPicPr>
          <p:cNvPr id="7" name="圖片 6">
            <a:extLst>
              <a:ext uri="{FF2B5EF4-FFF2-40B4-BE49-F238E27FC236}">
                <a16:creationId xmlns:a16="http://schemas.microsoft.com/office/drawing/2014/main" id="{BC96E0C1-33F8-4847-AFAB-F6C01789C966}"/>
              </a:ext>
            </a:extLst>
          </p:cNvPr>
          <p:cNvPicPr>
            <a:picLocks noChangeAspect="1"/>
          </p:cNvPicPr>
          <p:nvPr/>
        </p:nvPicPr>
        <p:blipFill>
          <a:blip r:embed="rId2"/>
          <a:stretch>
            <a:fillRect/>
          </a:stretch>
        </p:blipFill>
        <p:spPr>
          <a:xfrm>
            <a:off x="895793" y="1304290"/>
            <a:ext cx="6531167" cy="6667500"/>
          </a:xfrm>
          <a:prstGeom prst="rect">
            <a:avLst/>
          </a:prstGeom>
        </p:spPr>
      </p:pic>
    </p:spTree>
    <p:extLst>
      <p:ext uri="{BB962C8B-B14F-4D97-AF65-F5344CB8AC3E}">
        <p14:creationId xmlns:p14="http://schemas.microsoft.com/office/powerpoint/2010/main" val="344887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D048FD0-612E-466F-B0D2-5F57840AE207}"/>
              </a:ext>
            </a:extLst>
          </p:cNvPr>
          <p:cNvSpPr>
            <a:spLocks noGrp="1"/>
          </p:cNvSpPr>
          <p:nvPr>
            <p:ph type="title"/>
          </p:nvPr>
        </p:nvSpPr>
        <p:spPr>
          <a:xfrm>
            <a:off x="911668" y="284480"/>
            <a:ext cx="8596668" cy="721360"/>
          </a:xfrm>
        </p:spPr>
        <p:txBody>
          <a:bodyPr/>
          <a:lstStyle/>
          <a:p>
            <a:r>
              <a:rPr lang="zh-TW" altLang="en-US" b="1" dirty="0">
                <a:solidFill>
                  <a:schemeClr val="tx1"/>
                </a:solidFill>
              </a:rPr>
              <a:t>實際執行情形</a:t>
            </a:r>
            <a:r>
              <a:rPr lang="en-US" altLang="zh-TW" b="1" dirty="0">
                <a:solidFill>
                  <a:schemeClr val="tx1"/>
                </a:solidFill>
              </a:rPr>
              <a:t>—</a:t>
            </a:r>
            <a:r>
              <a:rPr lang="zh-TW" altLang="en-US" b="1" dirty="0">
                <a:solidFill>
                  <a:schemeClr val="tx1"/>
                </a:solidFill>
              </a:rPr>
              <a:t>中華足協視角</a:t>
            </a:r>
          </a:p>
        </p:txBody>
      </p:sp>
      <p:graphicFrame>
        <p:nvGraphicFramePr>
          <p:cNvPr id="5" name="表格 5">
            <a:extLst>
              <a:ext uri="{FF2B5EF4-FFF2-40B4-BE49-F238E27FC236}">
                <a16:creationId xmlns:a16="http://schemas.microsoft.com/office/drawing/2014/main" id="{4B78A312-CCE7-4112-A7ED-A3679F0C9781}"/>
              </a:ext>
            </a:extLst>
          </p:cNvPr>
          <p:cNvGraphicFramePr>
            <a:graphicFrameLocks noGrp="1"/>
          </p:cNvGraphicFramePr>
          <p:nvPr>
            <p:extLst>
              <p:ext uri="{D42A27DB-BD31-4B8C-83A1-F6EECF244321}">
                <p14:modId xmlns:p14="http://schemas.microsoft.com/office/powerpoint/2010/main" val="3073617947"/>
              </p:ext>
            </p:extLst>
          </p:nvPr>
        </p:nvGraphicFramePr>
        <p:xfrm>
          <a:off x="911668" y="1412240"/>
          <a:ext cx="6903666" cy="5323839"/>
        </p:xfrm>
        <a:graphic>
          <a:graphicData uri="http://schemas.openxmlformats.org/drawingml/2006/table">
            <a:tbl>
              <a:tblPr firstRow="1" bandRow="1">
                <a:tableStyleId>{5C22544A-7EE6-4342-B048-85BDC9FD1C3A}</a:tableStyleId>
              </a:tblPr>
              <a:tblGrid>
                <a:gridCol w="897019">
                  <a:extLst>
                    <a:ext uri="{9D8B030D-6E8A-4147-A177-3AD203B41FA5}">
                      <a16:colId xmlns:a16="http://schemas.microsoft.com/office/drawing/2014/main" val="2873957073"/>
                    </a:ext>
                  </a:extLst>
                </a:gridCol>
                <a:gridCol w="2661713">
                  <a:extLst>
                    <a:ext uri="{9D8B030D-6E8A-4147-A177-3AD203B41FA5}">
                      <a16:colId xmlns:a16="http://schemas.microsoft.com/office/drawing/2014/main" val="2028578816"/>
                    </a:ext>
                  </a:extLst>
                </a:gridCol>
                <a:gridCol w="1672467">
                  <a:extLst>
                    <a:ext uri="{9D8B030D-6E8A-4147-A177-3AD203B41FA5}">
                      <a16:colId xmlns:a16="http://schemas.microsoft.com/office/drawing/2014/main" val="3050375080"/>
                    </a:ext>
                  </a:extLst>
                </a:gridCol>
                <a:gridCol w="1672467">
                  <a:extLst>
                    <a:ext uri="{9D8B030D-6E8A-4147-A177-3AD203B41FA5}">
                      <a16:colId xmlns:a16="http://schemas.microsoft.com/office/drawing/2014/main" val="3504211196"/>
                    </a:ext>
                  </a:extLst>
                </a:gridCol>
              </a:tblGrid>
              <a:tr h="762993">
                <a:tc rowSpan="6">
                  <a:txBody>
                    <a:bodyPr/>
                    <a:lstStyle/>
                    <a:p>
                      <a:pPr marL="71755" marR="71755" algn="ctr">
                        <a:lnSpc>
                          <a:spcPts val="1200"/>
                        </a:lnSpc>
                        <a:spcAft>
                          <a:spcPts val="0"/>
                        </a:spcAft>
                      </a:pPr>
                      <a:r>
                        <a:rPr lang="zh-TW" sz="32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健全國家隊選訓賽輔奨</a:t>
                      </a:r>
                      <a:endParaRPr lang="zh-TW" sz="32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vert="eaVert" anchor="ctr"/>
                </a:tc>
                <a:tc>
                  <a:txBody>
                    <a:bodyPr/>
                    <a:lstStyle/>
                    <a:p>
                      <a:pPr algn="ctr">
                        <a:lnSpc>
                          <a:spcPct val="100000"/>
                        </a:lnSpc>
                      </a:pPr>
                      <a:r>
                        <a:rPr lang="zh-TW" altLang="en-US" sz="24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子項目</a:t>
                      </a:r>
                      <a:endParaRPr lang="zh-TW" sz="24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pPr>
                      <a:r>
                        <a:rPr lang="zh-TW" altLang="en-US" sz="24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體育署有無經費支持</a:t>
                      </a:r>
                      <a:endParaRPr lang="zh-TW" sz="24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just">
                        <a:lnSpc>
                          <a:spcPct val="100000"/>
                        </a:lnSpc>
                      </a:pPr>
                      <a:r>
                        <a:rPr lang="zh-TW" altLang="en-US" sz="24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體育署有無具體輔導</a:t>
                      </a:r>
                      <a:endParaRPr lang="zh-TW" sz="24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11185965"/>
                  </a:ext>
                </a:extLst>
              </a:tr>
              <a:tr h="762993">
                <a:tc vMerge="1">
                  <a:txBody>
                    <a:bodyPr/>
                    <a:lstStyle/>
                    <a:p>
                      <a:endParaRPr lang="zh-TW" altLang="en-US"/>
                    </a:p>
                  </a:txBody>
                  <a:tcPr/>
                </a:tc>
                <a:tc>
                  <a:txBody>
                    <a:bodyPr/>
                    <a:lstStyle/>
                    <a:p>
                      <a:pPr algn="just">
                        <a:lnSpc>
                          <a:spcPct val="100000"/>
                        </a:lnSpc>
                      </a:pPr>
                      <a:r>
                        <a:rPr lang="en-US" sz="2400" b="0" kern="100" dirty="0">
                          <a:effectLst/>
                          <a:latin typeface="標楷體" panose="03000509000000000000" pitchFamily="65" charset="-120"/>
                          <a:ea typeface="標楷體" panose="03000509000000000000" pitchFamily="65" charset="-120"/>
                          <a:cs typeface="Times New Roman" panose="02020603050405020304" pitchFamily="18" charset="0"/>
                        </a:rPr>
                        <a:t>1.</a:t>
                      </a:r>
                      <a:r>
                        <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rPr>
                        <a:t>輔導建置國家隊培訓機制</a:t>
                      </a:r>
                      <a:endParaRPr lang="zh-TW" sz="24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pPr>
                      <a:r>
                        <a:rPr lang="zh-TW" altLang="en-US" sz="2400" b="0" kern="100" dirty="0">
                          <a:effectLst/>
                          <a:latin typeface="Times New Roman" panose="02020603050405020304" pitchFamily="18" charset="0"/>
                          <a:ea typeface="標楷體" panose="03000509000000000000" pitchFamily="65" charset="-120"/>
                          <a:cs typeface="Times New Roman" panose="02020603050405020304" pitchFamily="18" charset="0"/>
                        </a:rPr>
                        <a:t>無</a:t>
                      </a:r>
                      <a:endPar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pPr>
                      <a:r>
                        <a:rPr lang="zh-TW" altLang="en-US" sz="2400" b="0" kern="100" dirty="0">
                          <a:effectLst/>
                          <a:latin typeface="Times New Roman" panose="02020603050405020304" pitchFamily="18" charset="0"/>
                          <a:ea typeface="標楷體" panose="03000509000000000000" pitchFamily="65" charset="-120"/>
                          <a:cs typeface="Times New Roman" panose="02020603050405020304" pitchFamily="18" charset="0"/>
                        </a:rPr>
                        <a:t>部分</a:t>
                      </a:r>
                      <a:endParaRPr lang="zh-TW" altLang="zh-TW" sz="2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824845701"/>
                  </a:ext>
                </a:extLst>
              </a:tr>
              <a:tr h="762993">
                <a:tc vMerge="1">
                  <a:txBody>
                    <a:bodyPr/>
                    <a:lstStyle/>
                    <a:p>
                      <a:endParaRPr lang="zh-TW" altLang="en-US"/>
                    </a:p>
                  </a:txBody>
                  <a:tcPr/>
                </a:tc>
                <a:tc>
                  <a:txBody>
                    <a:bodyPr/>
                    <a:lstStyle/>
                    <a:p>
                      <a:pPr algn="just">
                        <a:lnSpc>
                          <a:spcPct val="100000"/>
                        </a:lnSpc>
                      </a:pPr>
                      <a:r>
                        <a:rPr lang="en-US" sz="2400" b="0" kern="100" dirty="0">
                          <a:effectLst/>
                          <a:latin typeface="標楷體" panose="03000509000000000000" pitchFamily="65" charset="-120"/>
                          <a:ea typeface="標楷體" panose="03000509000000000000" pitchFamily="65" charset="-120"/>
                          <a:cs typeface="Times New Roman" panose="02020603050405020304" pitchFamily="18" charset="0"/>
                        </a:rPr>
                        <a:t>2.</a:t>
                      </a:r>
                      <a:r>
                        <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rPr>
                        <a:t>輔導爭取國際參賽積分</a:t>
                      </a:r>
                      <a:endParaRPr lang="zh-TW" sz="24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2400" b="0" kern="100" dirty="0">
                          <a:effectLst/>
                          <a:latin typeface="Times New Roman" panose="02020603050405020304" pitchFamily="18" charset="0"/>
                          <a:ea typeface="標楷體" panose="03000509000000000000" pitchFamily="65" charset="-120"/>
                          <a:cs typeface="Times New Roman" panose="02020603050405020304" pitchFamily="18" charset="0"/>
                        </a:rPr>
                        <a:t>部分賽事拒絕同意參賽</a:t>
                      </a:r>
                      <a:endParaRPr lang="zh-TW" altLang="zh-TW" sz="2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pPr>
                      <a:r>
                        <a:rPr lang="zh-TW" altLang="en-US" sz="2400" b="0" kern="100" dirty="0">
                          <a:effectLst/>
                          <a:latin typeface="Times New Roman" panose="02020603050405020304" pitchFamily="18" charset="0"/>
                          <a:ea typeface="標楷體" panose="03000509000000000000" pitchFamily="65" charset="-120"/>
                          <a:cs typeface="Times New Roman" panose="02020603050405020304" pitchFamily="18" charset="0"/>
                        </a:rPr>
                        <a:t>部分</a:t>
                      </a:r>
                      <a:endPar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04752221"/>
                  </a:ext>
                </a:extLst>
              </a:tr>
              <a:tr h="1011620">
                <a:tc vMerge="1">
                  <a:txBody>
                    <a:bodyPr/>
                    <a:lstStyle/>
                    <a:p>
                      <a:endParaRPr lang="zh-TW" altLang="en-US"/>
                    </a:p>
                  </a:txBody>
                  <a:tcPr/>
                </a:tc>
                <a:tc>
                  <a:txBody>
                    <a:bodyPr/>
                    <a:lstStyle/>
                    <a:p>
                      <a:pPr algn="just">
                        <a:lnSpc>
                          <a:spcPct val="100000"/>
                        </a:lnSpc>
                      </a:pPr>
                      <a:r>
                        <a:rPr lang="en-US" sz="2400" b="0" kern="100" dirty="0">
                          <a:effectLst/>
                          <a:latin typeface="標楷體" panose="03000509000000000000" pitchFamily="65" charset="-120"/>
                          <a:ea typeface="標楷體" panose="03000509000000000000" pitchFamily="65" charset="-120"/>
                          <a:cs typeface="Times New Roman" panose="02020603050405020304" pitchFamily="18" charset="0"/>
                        </a:rPr>
                        <a:t>3.</a:t>
                      </a:r>
                      <a:r>
                        <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rPr>
                        <a:t>輔導辦理旅外選手輔導措施</a:t>
                      </a:r>
                      <a:endParaRPr lang="zh-TW" sz="24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pPr>
                      <a:r>
                        <a:rPr lang="zh-TW" altLang="en-US" sz="2400" b="0" kern="100" dirty="0">
                          <a:effectLst/>
                          <a:latin typeface="Times New Roman" panose="02020603050405020304" pitchFamily="18" charset="0"/>
                          <a:ea typeface="標楷體" panose="03000509000000000000" pitchFamily="65" charset="-120"/>
                          <a:cs typeface="Times New Roman" panose="02020603050405020304" pitchFamily="18" charset="0"/>
                        </a:rPr>
                        <a:t>無</a:t>
                      </a:r>
                      <a:endPar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pPr>
                      <a:r>
                        <a:rPr lang="zh-TW" altLang="en-US" sz="2400" b="0" kern="100" dirty="0">
                          <a:effectLst/>
                          <a:latin typeface="Times New Roman" panose="02020603050405020304" pitchFamily="18" charset="0"/>
                          <a:ea typeface="標楷體" panose="03000509000000000000" pitchFamily="65" charset="-120"/>
                          <a:cs typeface="Times New Roman" panose="02020603050405020304" pitchFamily="18" charset="0"/>
                        </a:rPr>
                        <a:t>無</a:t>
                      </a:r>
                      <a:endPar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214677947"/>
                  </a:ext>
                </a:extLst>
              </a:tr>
              <a:tr h="1011620">
                <a:tc vMerge="1">
                  <a:txBody>
                    <a:bodyPr/>
                    <a:lstStyle/>
                    <a:p>
                      <a:endParaRPr lang="zh-TW" altLang="en-US"/>
                    </a:p>
                  </a:txBody>
                  <a:tcPr/>
                </a:tc>
                <a:tc>
                  <a:txBody>
                    <a:bodyPr/>
                    <a:lstStyle/>
                    <a:p>
                      <a:pPr>
                        <a:lnSpc>
                          <a:spcPct val="100000"/>
                        </a:lnSpc>
                      </a:pPr>
                      <a:r>
                        <a:rPr lang="en-US" sz="2400" b="0" kern="100">
                          <a:effectLst/>
                          <a:latin typeface="標楷體" panose="03000509000000000000" pitchFamily="65" charset="-120"/>
                          <a:ea typeface="標楷體" panose="03000509000000000000" pitchFamily="65" charset="-120"/>
                          <a:cs typeface="Times New Roman" panose="02020603050405020304" pitchFamily="18" charset="0"/>
                        </a:rPr>
                        <a:t>4.</a:t>
                      </a:r>
                      <a:r>
                        <a:rPr lang="zh-TW" sz="2400" b="0" kern="100">
                          <a:effectLst/>
                          <a:latin typeface="Times New Roman" panose="02020603050405020304" pitchFamily="18" charset="0"/>
                          <a:ea typeface="標楷體" panose="03000509000000000000" pitchFamily="65" charset="-120"/>
                          <a:cs typeface="Times New Roman" panose="02020603050405020304" pitchFamily="18" charset="0"/>
                        </a:rPr>
                        <a:t>輔導運科與情蒐支援國家隊計畫</a:t>
                      </a:r>
                      <a:endParaRPr lang="zh-TW" sz="2400" b="1"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pPr>
                      <a:r>
                        <a:rPr lang="zh-TW" altLang="en-US" sz="2400" b="0" kern="100" dirty="0">
                          <a:effectLst/>
                          <a:latin typeface="Times New Roman" panose="02020603050405020304" pitchFamily="18" charset="0"/>
                          <a:ea typeface="標楷體" panose="03000509000000000000" pitchFamily="65" charset="-120"/>
                          <a:cs typeface="Times New Roman" panose="02020603050405020304" pitchFamily="18" charset="0"/>
                        </a:rPr>
                        <a:t>無</a:t>
                      </a:r>
                      <a:endPar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pPr>
                      <a:r>
                        <a:rPr lang="zh-TW" altLang="en-US" sz="2400" b="0" kern="100" dirty="0">
                          <a:effectLst/>
                          <a:latin typeface="Times New Roman" panose="02020603050405020304" pitchFamily="18" charset="0"/>
                          <a:ea typeface="標楷體" panose="03000509000000000000" pitchFamily="65" charset="-120"/>
                          <a:cs typeface="Times New Roman" panose="02020603050405020304" pitchFamily="18" charset="0"/>
                        </a:rPr>
                        <a:t>無</a:t>
                      </a:r>
                      <a:endPar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947844556"/>
                  </a:ext>
                </a:extLst>
              </a:tr>
              <a:tr h="1011620">
                <a:tc vMerge="1">
                  <a:txBody>
                    <a:bodyPr/>
                    <a:lstStyle/>
                    <a:p>
                      <a:endParaRPr lang="zh-TW" altLang="en-US"/>
                    </a:p>
                  </a:txBody>
                  <a:tcPr/>
                </a:tc>
                <a:tc>
                  <a:txBody>
                    <a:bodyPr/>
                    <a:lstStyle/>
                    <a:p>
                      <a:pPr>
                        <a:lnSpc>
                          <a:spcPct val="100000"/>
                        </a:lnSpc>
                      </a:pPr>
                      <a:r>
                        <a:rPr lang="en-US" sz="2400" b="0" kern="100">
                          <a:effectLst/>
                          <a:latin typeface="標楷體" panose="03000509000000000000" pitchFamily="65" charset="-120"/>
                          <a:ea typeface="標楷體" panose="03000509000000000000" pitchFamily="65" charset="-120"/>
                          <a:cs typeface="Times New Roman" panose="02020603050405020304" pitchFamily="18" charset="0"/>
                        </a:rPr>
                        <a:t>5.</a:t>
                      </a:r>
                      <a:r>
                        <a:rPr lang="zh-TW" sz="2400" b="0" kern="100">
                          <a:effectLst/>
                          <a:latin typeface="Times New Roman" panose="02020603050405020304" pitchFamily="18" charset="0"/>
                          <a:ea typeface="標楷體" panose="03000509000000000000" pitchFamily="65" charset="-120"/>
                          <a:cs typeface="Times New Roman" panose="02020603050405020304" pitchFamily="18" charset="0"/>
                        </a:rPr>
                        <a:t>輔導國家代表隊出賽費及獎勵制度</a:t>
                      </a:r>
                      <a:endParaRPr lang="zh-TW" sz="2400" b="1"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pPr>
                      <a:r>
                        <a:rPr lang="zh-TW" altLang="en-US" sz="2400" b="0" kern="100" dirty="0">
                          <a:effectLst/>
                          <a:latin typeface="Times New Roman" panose="02020603050405020304" pitchFamily="18" charset="0"/>
                          <a:ea typeface="標楷體" panose="03000509000000000000" pitchFamily="65" charset="-120"/>
                          <a:cs typeface="Times New Roman" panose="02020603050405020304" pitchFamily="18" charset="0"/>
                        </a:rPr>
                        <a:t>無</a:t>
                      </a:r>
                      <a:endPar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pPr>
                      <a:r>
                        <a:rPr lang="zh-TW" altLang="en-US" sz="2400" b="0" kern="100" dirty="0">
                          <a:effectLst/>
                          <a:latin typeface="Times New Roman" panose="02020603050405020304" pitchFamily="18" charset="0"/>
                          <a:ea typeface="標楷體" panose="03000509000000000000" pitchFamily="65" charset="-120"/>
                          <a:cs typeface="Times New Roman" panose="02020603050405020304" pitchFamily="18" charset="0"/>
                        </a:rPr>
                        <a:t>無</a:t>
                      </a:r>
                      <a:endPar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4159130592"/>
                  </a:ext>
                </a:extLst>
              </a:tr>
            </a:tbl>
          </a:graphicData>
        </a:graphic>
      </p:graphicFrame>
    </p:spTree>
    <p:extLst>
      <p:ext uri="{BB962C8B-B14F-4D97-AF65-F5344CB8AC3E}">
        <p14:creationId xmlns:p14="http://schemas.microsoft.com/office/powerpoint/2010/main" val="1264619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D048FD0-612E-466F-B0D2-5F57840AE207}"/>
              </a:ext>
            </a:extLst>
          </p:cNvPr>
          <p:cNvSpPr>
            <a:spLocks noGrp="1"/>
          </p:cNvSpPr>
          <p:nvPr>
            <p:ph type="title"/>
          </p:nvPr>
        </p:nvSpPr>
        <p:spPr>
          <a:xfrm>
            <a:off x="911668" y="284480"/>
            <a:ext cx="8596668" cy="721360"/>
          </a:xfrm>
        </p:spPr>
        <p:txBody>
          <a:bodyPr/>
          <a:lstStyle/>
          <a:p>
            <a:r>
              <a:rPr lang="zh-TW" altLang="en-US" b="1" dirty="0">
                <a:solidFill>
                  <a:schemeClr val="tx1"/>
                </a:solidFill>
              </a:rPr>
              <a:t>實際執行情形</a:t>
            </a:r>
            <a:r>
              <a:rPr lang="en-US" altLang="zh-TW" b="1" dirty="0">
                <a:solidFill>
                  <a:schemeClr val="tx1"/>
                </a:solidFill>
              </a:rPr>
              <a:t>—</a:t>
            </a:r>
            <a:r>
              <a:rPr lang="zh-TW" altLang="en-US" b="1" dirty="0">
                <a:solidFill>
                  <a:schemeClr val="tx1"/>
                </a:solidFill>
              </a:rPr>
              <a:t>中華足協視角</a:t>
            </a:r>
          </a:p>
        </p:txBody>
      </p:sp>
      <p:graphicFrame>
        <p:nvGraphicFramePr>
          <p:cNvPr id="5" name="表格 5">
            <a:extLst>
              <a:ext uri="{FF2B5EF4-FFF2-40B4-BE49-F238E27FC236}">
                <a16:creationId xmlns:a16="http://schemas.microsoft.com/office/drawing/2014/main" id="{4B78A312-CCE7-4112-A7ED-A3679F0C9781}"/>
              </a:ext>
            </a:extLst>
          </p:cNvPr>
          <p:cNvGraphicFramePr>
            <a:graphicFrameLocks noGrp="1"/>
          </p:cNvGraphicFramePr>
          <p:nvPr>
            <p:extLst>
              <p:ext uri="{D42A27DB-BD31-4B8C-83A1-F6EECF244321}">
                <p14:modId xmlns:p14="http://schemas.microsoft.com/office/powerpoint/2010/main" val="1584097633"/>
              </p:ext>
            </p:extLst>
          </p:nvPr>
        </p:nvGraphicFramePr>
        <p:xfrm>
          <a:off x="911668" y="1412240"/>
          <a:ext cx="7805611" cy="4968239"/>
        </p:xfrm>
        <a:graphic>
          <a:graphicData uri="http://schemas.openxmlformats.org/drawingml/2006/table">
            <a:tbl>
              <a:tblPr firstRow="1" bandRow="1">
                <a:tableStyleId>{5C22544A-7EE6-4342-B048-85BDC9FD1C3A}</a:tableStyleId>
              </a:tblPr>
              <a:tblGrid>
                <a:gridCol w="1014212">
                  <a:extLst>
                    <a:ext uri="{9D8B030D-6E8A-4147-A177-3AD203B41FA5}">
                      <a16:colId xmlns:a16="http://schemas.microsoft.com/office/drawing/2014/main" val="2873957073"/>
                    </a:ext>
                  </a:extLst>
                </a:gridCol>
                <a:gridCol w="3009459">
                  <a:extLst>
                    <a:ext uri="{9D8B030D-6E8A-4147-A177-3AD203B41FA5}">
                      <a16:colId xmlns:a16="http://schemas.microsoft.com/office/drawing/2014/main" val="2028578816"/>
                    </a:ext>
                  </a:extLst>
                </a:gridCol>
                <a:gridCol w="1890970">
                  <a:extLst>
                    <a:ext uri="{9D8B030D-6E8A-4147-A177-3AD203B41FA5}">
                      <a16:colId xmlns:a16="http://schemas.microsoft.com/office/drawing/2014/main" val="3050375080"/>
                    </a:ext>
                  </a:extLst>
                </a:gridCol>
                <a:gridCol w="1890970">
                  <a:extLst>
                    <a:ext uri="{9D8B030D-6E8A-4147-A177-3AD203B41FA5}">
                      <a16:colId xmlns:a16="http://schemas.microsoft.com/office/drawing/2014/main" val="3504211196"/>
                    </a:ext>
                  </a:extLst>
                </a:gridCol>
              </a:tblGrid>
              <a:tr h="1148498">
                <a:tc rowSpan="4">
                  <a:txBody>
                    <a:bodyPr/>
                    <a:lstStyle/>
                    <a:p>
                      <a:pPr marL="71755" marR="71755" algn="ctr">
                        <a:lnSpc>
                          <a:spcPct val="100000"/>
                        </a:lnSpc>
                        <a:spcAft>
                          <a:spcPts val="0"/>
                        </a:spcAft>
                      </a:pPr>
                      <a:r>
                        <a:rPr lang="zh-TW" altLang="en-US" sz="24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推動企業足球</a:t>
                      </a:r>
                      <a:endParaRPr lang="en-US" altLang="zh-TW" sz="24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71755" marR="71755" algn="ctr">
                        <a:lnSpc>
                          <a:spcPct val="100000"/>
                        </a:lnSpc>
                        <a:spcAft>
                          <a:spcPts val="0"/>
                        </a:spcAft>
                      </a:pPr>
                      <a:r>
                        <a:rPr lang="en-US" sz="24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半職業運動發展</a:t>
                      </a:r>
                      <a:r>
                        <a:rPr lang="en-US" sz="24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vert="eaVert" anchor="ctr"/>
                </a:tc>
                <a:tc>
                  <a:txBody>
                    <a:bodyPr/>
                    <a:lstStyle/>
                    <a:p>
                      <a:pPr algn="ctr">
                        <a:lnSpc>
                          <a:spcPct val="100000"/>
                        </a:lnSpc>
                      </a:pPr>
                      <a:r>
                        <a:rPr lang="zh-TW" altLang="en-US" sz="24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子項目</a:t>
                      </a:r>
                      <a:endParaRPr lang="zh-TW" sz="24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pPr>
                      <a:r>
                        <a:rPr lang="zh-TW" altLang="en-US" sz="24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體育署有無經費支持</a:t>
                      </a:r>
                      <a:endParaRPr lang="zh-TW" sz="24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just">
                        <a:lnSpc>
                          <a:spcPct val="100000"/>
                        </a:lnSpc>
                      </a:pPr>
                      <a:r>
                        <a:rPr lang="zh-TW" altLang="en-US" sz="24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體育署有無具體輔導</a:t>
                      </a:r>
                      <a:endParaRPr lang="zh-TW" sz="24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11185965"/>
                  </a:ext>
                </a:extLst>
              </a:tr>
              <a:tr h="1148498">
                <a:tc vMerge="1">
                  <a:txBody>
                    <a:bodyPr/>
                    <a:lstStyle/>
                    <a:p>
                      <a:pPr marL="71755" marR="71755" algn="ctr">
                        <a:lnSpc>
                          <a:spcPct val="100000"/>
                        </a:lnSpc>
                        <a:spcAft>
                          <a:spcPts val="0"/>
                        </a:spcAft>
                      </a:pPr>
                      <a:r>
                        <a:rPr lang="zh-TW" sz="24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推動企業足球</a:t>
                      </a:r>
                      <a:endParaRPr lang="en-US" altLang="zh-TW" sz="24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71755" marR="71755" algn="ctr">
                        <a:lnSpc>
                          <a:spcPct val="100000"/>
                        </a:lnSpc>
                        <a:spcAft>
                          <a:spcPts val="0"/>
                        </a:spcAft>
                      </a:pPr>
                      <a:r>
                        <a:rPr lang="en-US" sz="24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24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半職業運動發展</a:t>
                      </a:r>
                      <a:r>
                        <a:rPr lang="en-US" sz="24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4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vert="eaVert" anchor="ctr"/>
                </a:tc>
                <a:tc>
                  <a:txBody>
                    <a:bodyPr/>
                    <a:lstStyle/>
                    <a:p>
                      <a:pPr algn="just">
                        <a:lnSpc>
                          <a:spcPct val="100000"/>
                        </a:lnSpc>
                      </a:pPr>
                      <a:r>
                        <a:rPr lang="en-US" sz="2400" b="0" kern="100">
                          <a:effectLst/>
                          <a:latin typeface="標楷體" panose="03000509000000000000" pitchFamily="65" charset="-120"/>
                          <a:ea typeface="標楷體" panose="03000509000000000000" pitchFamily="65" charset="-120"/>
                          <a:cs typeface="Times New Roman" panose="02020603050405020304" pitchFamily="18" charset="0"/>
                        </a:rPr>
                        <a:t>1.</a:t>
                      </a:r>
                      <a:r>
                        <a:rPr lang="zh-TW" sz="2400" b="0" kern="100">
                          <a:effectLst/>
                          <a:latin typeface="Times New Roman" panose="02020603050405020304" pitchFamily="18" charset="0"/>
                          <a:ea typeface="標楷體" panose="03000509000000000000" pitchFamily="65" charset="-120"/>
                          <a:cs typeface="Times New Roman" panose="02020603050405020304" pitchFamily="18" charset="0"/>
                        </a:rPr>
                        <a:t>補助企業球隊轉型為俱樂部</a:t>
                      </a:r>
                      <a:endParaRPr lang="zh-TW" sz="2400" b="1"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pPr>
                      <a:r>
                        <a:rPr lang="zh-TW" altLang="en-US" sz="2400" b="0" kern="100" dirty="0">
                          <a:effectLst/>
                          <a:latin typeface="Times New Roman" panose="02020603050405020304" pitchFamily="18" charset="0"/>
                          <a:ea typeface="標楷體" panose="03000509000000000000" pitchFamily="65" charset="-120"/>
                          <a:cs typeface="Times New Roman" panose="02020603050405020304" pitchFamily="18" charset="0"/>
                        </a:rPr>
                        <a:t>部分</a:t>
                      </a:r>
                      <a:endParaRPr lang="zh-TW" sz="24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pPr>
                      <a:r>
                        <a:rPr lang="zh-TW" altLang="en-US" sz="2400" b="0" kern="100" dirty="0">
                          <a:effectLst/>
                          <a:latin typeface="Times New Roman" panose="02020603050405020304" pitchFamily="18" charset="0"/>
                          <a:ea typeface="標楷體" panose="03000509000000000000" pitchFamily="65" charset="-120"/>
                          <a:cs typeface="Times New Roman" panose="02020603050405020304" pitchFamily="18" charset="0"/>
                        </a:rPr>
                        <a:t>無</a:t>
                      </a:r>
                      <a:endParaRPr lang="zh-TW" sz="24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824845701"/>
                  </a:ext>
                </a:extLst>
              </a:tr>
              <a:tr h="1148498">
                <a:tc vMerge="1">
                  <a:txBody>
                    <a:bodyPr/>
                    <a:lstStyle/>
                    <a:p>
                      <a:endParaRPr lang="zh-TW" altLang="en-US"/>
                    </a:p>
                  </a:txBody>
                  <a:tcPr/>
                </a:tc>
                <a:tc>
                  <a:txBody>
                    <a:bodyPr/>
                    <a:lstStyle/>
                    <a:p>
                      <a:pPr>
                        <a:lnSpc>
                          <a:spcPct val="100000"/>
                        </a:lnSpc>
                      </a:pPr>
                      <a:r>
                        <a:rPr lang="en-US" sz="2400" b="0" kern="100">
                          <a:effectLst/>
                          <a:latin typeface="標楷體" panose="03000509000000000000" pitchFamily="65" charset="-120"/>
                          <a:ea typeface="標楷體" panose="03000509000000000000" pitchFamily="65" charset="-120"/>
                          <a:cs typeface="Times New Roman" panose="02020603050405020304" pitchFamily="18" charset="0"/>
                        </a:rPr>
                        <a:t>2.</a:t>
                      </a:r>
                      <a:r>
                        <a:rPr lang="zh-TW" sz="2400" b="0" kern="100">
                          <a:effectLst/>
                          <a:latin typeface="Times New Roman" panose="02020603050405020304" pitchFamily="18" charset="0"/>
                          <a:ea typeface="標楷體" panose="03000509000000000000" pitchFamily="65" charset="-120"/>
                          <a:cs typeface="Times New Roman" panose="02020603050405020304" pitchFamily="18" charset="0"/>
                        </a:rPr>
                        <a:t>補助企業甲級足球聯賽</a:t>
                      </a:r>
                      <a:endParaRPr lang="zh-TW" sz="2400" b="1"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pPr>
                      <a:r>
                        <a:rPr lang="zh-TW" altLang="en-US" sz="2400" b="0" kern="100" dirty="0">
                          <a:effectLst/>
                          <a:latin typeface="Times New Roman" panose="02020603050405020304" pitchFamily="18" charset="0"/>
                          <a:ea typeface="標楷體" panose="03000509000000000000" pitchFamily="65" charset="-120"/>
                          <a:cs typeface="Times New Roman" panose="02020603050405020304" pitchFamily="18" charset="0"/>
                        </a:rPr>
                        <a:t>有</a:t>
                      </a:r>
                      <a:endParaRPr lang="zh-TW" sz="24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pPr>
                      <a:r>
                        <a:rPr lang="zh-TW" altLang="en-US" sz="2400" b="0" kern="100" dirty="0">
                          <a:effectLst/>
                          <a:latin typeface="Times New Roman" panose="02020603050405020304" pitchFamily="18" charset="0"/>
                          <a:ea typeface="標楷體" panose="03000509000000000000" pitchFamily="65" charset="-120"/>
                          <a:cs typeface="Times New Roman" panose="02020603050405020304" pitchFamily="18" charset="0"/>
                        </a:rPr>
                        <a:t>無</a:t>
                      </a:r>
                      <a:endParaRPr lang="zh-TW" sz="24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04752221"/>
                  </a:ext>
                </a:extLst>
              </a:tr>
              <a:tr h="1522745">
                <a:tc vMerge="1">
                  <a:txBody>
                    <a:bodyPr/>
                    <a:lstStyle/>
                    <a:p>
                      <a:endParaRPr lang="zh-TW" altLang="en-US"/>
                    </a:p>
                  </a:txBody>
                  <a:tcPr/>
                </a:tc>
                <a:tc>
                  <a:txBody>
                    <a:bodyPr/>
                    <a:lstStyle/>
                    <a:p>
                      <a:pPr>
                        <a:lnSpc>
                          <a:spcPct val="100000"/>
                        </a:lnSpc>
                      </a:pPr>
                      <a:r>
                        <a:rPr lang="en-US" sz="2400" b="0" kern="100">
                          <a:effectLst/>
                          <a:latin typeface="標楷體" panose="03000509000000000000" pitchFamily="65" charset="-120"/>
                          <a:ea typeface="標楷體" panose="03000509000000000000" pitchFamily="65" charset="-120"/>
                          <a:cs typeface="Times New Roman" panose="02020603050405020304" pitchFamily="18" charset="0"/>
                        </a:rPr>
                        <a:t>3.</a:t>
                      </a:r>
                      <a:r>
                        <a:rPr lang="zh-TW" sz="2400" b="0" kern="100">
                          <a:effectLst/>
                          <a:latin typeface="Times New Roman" panose="02020603050405020304" pitchFamily="18" charset="0"/>
                          <a:ea typeface="標楷體" panose="03000509000000000000" pitchFamily="65" charset="-120"/>
                          <a:cs typeface="Times New Roman" panose="02020603050405020304" pitchFamily="18" charset="0"/>
                        </a:rPr>
                        <a:t>輔導辦理其他推動足球運動發展相關事宜</a:t>
                      </a:r>
                      <a:endParaRPr lang="zh-TW" sz="2400" b="1"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00" cap="none" spc="0" normalizeH="0" baseline="0" noProof="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無</a:t>
                      </a:r>
                      <a:endParaRPr kumimoji="0" lang="zh-TW" altLang="zh-TW" sz="24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無</a:t>
                      </a:r>
                      <a:endParaRPr kumimoji="0" lang="zh-TW" altLang="zh-TW" sz="24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214677947"/>
                  </a:ext>
                </a:extLst>
              </a:tr>
            </a:tbl>
          </a:graphicData>
        </a:graphic>
      </p:graphicFrame>
    </p:spTree>
    <p:extLst>
      <p:ext uri="{BB962C8B-B14F-4D97-AF65-F5344CB8AC3E}">
        <p14:creationId xmlns:p14="http://schemas.microsoft.com/office/powerpoint/2010/main" val="1657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418FE5B6-6B99-4197-A22A-291E88ECE78A}"/>
              </a:ext>
            </a:extLst>
          </p:cNvPr>
          <p:cNvSpPr txBox="1"/>
          <p:nvPr/>
        </p:nvSpPr>
        <p:spPr>
          <a:xfrm>
            <a:off x="264160" y="2614414"/>
            <a:ext cx="9956800" cy="2172646"/>
          </a:xfrm>
          <a:prstGeom prst="rect">
            <a:avLst/>
          </a:prstGeom>
          <a:noFill/>
        </p:spPr>
        <p:txBody>
          <a:bodyPr wrap="square">
            <a:spAutoFit/>
          </a:bodyPr>
          <a:lstStyle/>
          <a:p>
            <a:pPr algn="ctr">
              <a:lnSpc>
                <a:spcPct val="150000"/>
              </a:lnSpc>
            </a:pPr>
            <a:r>
              <a:rPr lang="zh-TW" altLang="en-US" sz="4800" b="1" dirty="0">
                <a:latin typeface="微軟正黑體" panose="020B0604030504040204" pitchFamily="34" charset="-120"/>
                <a:ea typeface="微軟正黑體" panose="020B0604030504040204" pitchFamily="34" charset="-120"/>
              </a:rPr>
              <a:t>「足球</a:t>
            </a:r>
            <a:r>
              <a:rPr lang="en-US" altLang="zh-TW" sz="4800" b="1" dirty="0">
                <a:latin typeface="微軟正黑體" panose="020B0604030504040204" pitchFamily="34" charset="-120"/>
                <a:ea typeface="微軟正黑體" panose="020B0604030504040204" pitchFamily="34" charset="-120"/>
              </a:rPr>
              <a:t>6</a:t>
            </a:r>
            <a:r>
              <a:rPr lang="zh-TW" altLang="en-US" sz="4800" b="1" dirty="0">
                <a:latin typeface="微軟正黑體" panose="020B0604030504040204" pitchFamily="34" charset="-120"/>
                <a:ea typeface="微軟正黑體" panose="020B0604030504040204" pitchFamily="34" charset="-120"/>
              </a:rPr>
              <a:t>年計畫回顧與展望」座談會</a:t>
            </a:r>
            <a:endParaRPr lang="en-US" altLang="zh-TW" sz="4800" b="1" dirty="0">
              <a:latin typeface="微軟正黑體" panose="020B0604030504040204" pitchFamily="34" charset="-120"/>
              <a:ea typeface="微軟正黑體" panose="020B0604030504040204" pitchFamily="34" charset="-120"/>
            </a:endParaRPr>
          </a:p>
          <a:p>
            <a:pPr algn="ctr">
              <a:lnSpc>
                <a:spcPct val="150000"/>
              </a:lnSpc>
            </a:pPr>
            <a:r>
              <a:rPr lang="zh-TW" altLang="en-US" sz="4800" b="1" dirty="0">
                <a:latin typeface="微軟正黑體" panose="020B0604030504040204" pitchFamily="34" charset="-120"/>
                <a:ea typeface="微軟正黑體" panose="020B0604030504040204" pitchFamily="34" charset="-120"/>
              </a:rPr>
              <a:t>會前問卷調查結果</a:t>
            </a:r>
            <a:endParaRPr lang="zh-TW" altLang="en-US" sz="4800" dirty="0"/>
          </a:p>
        </p:txBody>
      </p:sp>
    </p:spTree>
    <p:extLst>
      <p:ext uri="{BB962C8B-B14F-4D97-AF65-F5344CB8AC3E}">
        <p14:creationId xmlns:p14="http://schemas.microsoft.com/office/powerpoint/2010/main" val="1182415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431586-966D-44C3-8D51-8FEF4ECFDCB1}"/>
              </a:ext>
            </a:extLst>
          </p:cNvPr>
          <p:cNvSpPr>
            <a:spLocks noGrp="1"/>
          </p:cNvSpPr>
          <p:nvPr>
            <p:ph type="title"/>
          </p:nvPr>
        </p:nvSpPr>
        <p:spPr/>
        <p:txBody>
          <a:bodyPr/>
          <a:lstStyle/>
          <a:p>
            <a:r>
              <a:rPr lang="en-US" altLang="zh-TW" dirty="0">
                <a:latin typeface="微軟正黑體" panose="020B0604030504040204" pitchFamily="34" charset="-120"/>
                <a:ea typeface="微軟正黑體" panose="020B0604030504040204" pitchFamily="34" charset="-120"/>
              </a:rPr>
              <a:t>Q:</a:t>
            </a:r>
            <a:r>
              <a:rPr lang="zh-TW" altLang="en-US" dirty="0">
                <a:latin typeface="微軟正黑體" panose="020B0604030504040204" pitchFamily="34" charset="-120"/>
                <a:ea typeface="微軟正黑體" panose="020B0604030504040204" pitchFamily="34" charset="-120"/>
              </a:rPr>
              <a:t> 您是否有聽過足球</a:t>
            </a: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年計畫</a:t>
            </a:r>
          </a:p>
        </p:txBody>
      </p:sp>
      <p:graphicFrame>
        <p:nvGraphicFramePr>
          <p:cNvPr id="11" name="內容版面配置區 10">
            <a:extLst>
              <a:ext uri="{FF2B5EF4-FFF2-40B4-BE49-F238E27FC236}">
                <a16:creationId xmlns:a16="http://schemas.microsoft.com/office/drawing/2014/main" id="{D5156A85-5A1B-4A6E-9737-3E6563E7E6C7}"/>
              </a:ext>
            </a:extLst>
          </p:cNvPr>
          <p:cNvGraphicFramePr>
            <a:graphicFrameLocks noGrp="1"/>
          </p:cNvGraphicFramePr>
          <p:nvPr>
            <p:ph idx="1"/>
            <p:extLst>
              <p:ext uri="{D42A27DB-BD31-4B8C-83A1-F6EECF244321}">
                <p14:modId xmlns:p14="http://schemas.microsoft.com/office/powerpoint/2010/main" val="3409491989"/>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12" name="文字方塊 11">
            <a:extLst>
              <a:ext uri="{FF2B5EF4-FFF2-40B4-BE49-F238E27FC236}">
                <a16:creationId xmlns:a16="http://schemas.microsoft.com/office/drawing/2014/main" id="{87A7DCE9-28DE-44F3-92CF-3FAA14BF8179}"/>
              </a:ext>
            </a:extLst>
          </p:cNvPr>
          <p:cNvSpPr txBox="1"/>
          <p:nvPr/>
        </p:nvSpPr>
        <p:spPr>
          <a:xfrm>
            <a:off x="5886450" y="5395694"/>
            <a:ext cx="3554412" cy="646331"/>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有效填寫人數</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268</a:t>
            </a:r>
            <a:r>
              <a:rPr lang="zh-TW" altLang="en-US" b="1" dirty="0">
                <a:latin typeface="微軟正黑體" panose="020B0604030504040204" pitchFamily="34" charset="-120"/>
                <a:ea typeface="微軟正黑體" panose="020B0604030504040204" pitchFamily="34" charset="-120"/>
              </a:rPr>
              <a:t>人（不重複）</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統計時間</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4/18-21</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26788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690F68-C76F-4997-ACDE-067DC7D8F649}"/>
              </a:ext>
            </a:extLst>
          </p:cNvPr>
          <p:cNvSpPr>
            <a:spLocks noGrp="1"/>
          </p:cNvSpPr>
          <p:nvPr>
            <p:ph type="title"/>
          </p:nvPr>
        </p:nvSpPr>
        <p:spPr/>
        <p:txBody>
          <a:bodyPr/>
          <a:lstStyle/>
          <a:p>
            <a:r>
              <a:rPr lang="en-US" altLang="zh-TW" dirty="0">
                <a:latin typeface="微軟正黑體" panose="020B0604030504040204" pitchFamily="34" charset="-120"/>
                <a:ea typeface="微軟正黑體" panose="020B0604030504040204" pitchFamily="34" charset="-120"/>
              </a:rPr>
              <a:t>Q: </a:t>
            </a:r>
            <a:r>
              <a:rPr lang="zh-TW" altLang="en-US" dirty="0">
                <a:latin typeface="微軟正黑體" panose="020B0604030504040204" pitchFamily="34" charset="-120"/>
                <a:ea typeface="微軟正黑體" panose="020B0604030504040204" pitchFamily="34" charset="-120"/>
              </a:rPr>
              <a:t>對於「足球六年計畫」，您覺得您的了解程度有多少？</a:t>
            </a:r>
            <a:endParaRPr lang="zh-TW" altLang="en-US" dirty="0"/>
          </a:p>
        </p:txBody>
      </p:sp>
      <p:graphicFrame>
        <p:nvGraphicFramePr>
          <p:cNvPr id="6" name="內容版面配置區 5">
            <a:extLst>
              <a:ext uri="{FF2B5EF4-FFF2-40B4-BE49-F238E27FC236}">
                <a16:creationId xmlns:a16="http://schemas.microsoft.com/office/drawing/2014/main" id="{C174828B-720C-46FF-ADFB-2B18A84A6F2E}"/>
              </a:ext>
            </a:extLst>
          </p:cNvPr>
          <p:cNvGraphicFramePr>
            <a:graphicFrameLocks noGrp="1"/>
          </p:cNvGraphicFramePr>
          <p:nvPr>
            <p:ph idx="1"/>
            <p:extLst>
              <p:ext uri="{D42A27DB-BD31-4B8C-83A1-F6EECF244321}">
                <p14:modId xmlns:p14="http://schemas.microsoft.com/office/powerpoint/2010/main" val="755121773"/>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1599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583B14-B58E-42A5-BC23-5827D1FA27AE}"/>
              </a:ext>
            </a:extLst>
          </p:cNvPr>
          <p:cNvSpPr>
            <a:spLocks noGrp="1"/>
          </p:cNvSpPr>
          <p:nvPr>
            <p:ph type="title"/>
          </p:nvPr>
        </p:nvSpPr>
        <p:spPr>
          <a:xfrm>
            <a:off x="646111" y="452718"/>
            <a:ext cx="9602789" cy="1400530"/>
          </a:xfrm>
        </p:spPr>
        <p:txBody>
          <a:bodyPr/>
          <a:lstStyle/>
          <a:p>
            <a:r>
              <a:rPr lang="en-US" altLang="zh-TW" dirty="0">
                <a:latin typeface="微軟正黑體" panose="020B0604030504040204" pitchFamily="34" charset="-120"/>
                <a:ea typeface="微軟正黑體" panose="020B0604030504040204" pitchFamily="34" charset="-120"/>
              </a:rPr>
              <a:t>Q: </a:t>
            </a:r>
            <a:r>
              <a:rPr lang="zh-TW" altLang="en-US" dirty="0">
                <a:latin typeface="微軟正黑體" panose="020B0604030504040204" pitchFamily="34" charset="-120"/>
                <a:ea typeface="微軟正黑體" panose="020B0604030504040204" pitchFamily="34" charset="-120"/>
              </a:rPr>
              <a:t>您對</a:t>
            </a: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年計劃中，最有印象的部分是</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pic>
        <p:nvPicPr>
          <p:cNvPr id="11" name="內容版面配置區 10">
            <a:extLst>
              <a:ext uri="{FF2B5EF4-FFF2-40B4-BE49-F238E27FC236}">
                <a16:creationId xmlns:a16="http://schemas.microsoft.com/office/drawing/2014/main" id="{8A7D1888-6202-4DF6-9B48-3016BAD7B2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3053" y="2160588"/>
            <a:ext cx="8025931" cy="3881437"/>
          </a:xfrm>
        </p:spPr>
      </p:pic>
    </p:spTree>
    <p:extLst>
      <p:ext uri="{BB962C8B-B14F-4D97-AF65-F5344CB8AC3E}">
        <p14:creationId xmlns:p14="http://schemas.microsoft.com/office/powerpoint/2010/main" val="3815130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E92D431-889C-4E94-AEDC-6604F4705873}"/>
              </a:ext>
            </a:extLst>
          </p:cNvPr>
          <p:cNvSpPr>
            <a:spLocks noGrp="1"/>
          </p:cNvSpPr>
          <p:nvPr>
            <p:ph idx="1"/>
          </p:nvPr>
        </p:nvSpPr>
        <p:spPr>
          <a:xfrm>
            <a:off x="677334" y="1724025"/>
            <a:ext cx="8596668" cy="4317337"/>
          </a:xfrm>
        </p:spPr>
        <p:txBody>
          <a:bodyPr>
            <a:normAutofit/>
          </a:bodyPr>
          <a:lstStyle/>
          <a:p>
            <a:r>
              <a:rPr lang="zh-TW" altLang="en-US" sz="2400" dirty="0"/>
              <a:t>教練</a:t>
            </a:r>
            <a:r>
              <a:rPr lang="en-US" altLang="zh-TW" sz="2400" dirty="0"/>
              <a:t>:</a:t>
            </a:r>
            <a:r>
              <a:rPr lang="zh-TW" altLang="en-US" sz="2400" dirty="0"/>
              <a:t> </a:t>
            </a:r>
            <a:r>
              <a:rPr lang="en-US" altLang="zh-TW" sz="2400" dirty="0"/>
              <a:t>37</a:t>
            </a:r>
            <a:r>
              <a:rPr lang="zh-TW" altLang="en-US" sz="2400" dirty="0"/>
              <a:t>次</a:t>
            </a:r>
            <a:endParaRPr lang="en-US" altLang="zh-TW" sz="2400" dirty="0"/>
          </a:p>
          <a:p>
            <a:r>
              <a:rPr lang="zh-TW" altLang="en-US" sz="2400" dirty="0"/>
              <a:t>足球場</a:t>
            </a:r>
            <a:r>
              <a:rPr lang="en-US" altLang="zh-TW" sz="2400" dirty="0"/>
              <a:t>/</a:t>
            </a:r>
            <a:r>
              <a:rPr lang="zh-TW" altLang="en-US" sz="2400" dirty="0"/>
              <a:t>場地</a:t>
            </a:r>
            <a:r>
              <a:rPr lang="en-US" altLang="zh-TW" sz="2400" dirty="0"/>
              <a:t>:</a:t>
            </a:r>
            <a:r>
              <a:rPr lang="zh-TW" altLang="en-US" sz="2400" dirty="0"/>
              <a:t> </a:t>
            </a:r>
            <a:r>
              <a:rPr lang="en-US" altLang="zh-TW" sz="2400" dirty="0"/>
              <a:t>30</a:t>
            </a:r>
            <a:r>
              <a:rPr lang="zh-TW" altLang="en-US" sz="2400" dirty="0"/>
              <a:t>次</a:t>
            </a:r>
            <a:endParaRPr lang="en-US" altLang="zh-TW" sz="2400" dirty="0"/>
          </a:p>
          <a:p>
            <a:r>
              <a:rPr lang="zh-TW" altLang="en-US" sz="2400" dirty="0"/>
              <a:t>無</a:t>
            </a:r>
            <a:r>
              <a:rPr lang="en-US" altLang="zh-TW" sz="2400" dirty="0"/>
              <a:t>/</a:t>
            </a:r>
            <a:r>
              <a:rPr lang="zh-TW" altLang="en-US" sz="2400" dirty="0"/>
              <a:t>不了解</a:t>
            </a:r>
            <a:r>
              <a:rPr lang="en-US" altLang="zh-TW" sz="2400" dirty="0"/>
              <a:t>/</a:t>
            </a:r>
            <a:r>
              <a:rPr lang="zh-TW" altLang="en-US" sz="2400" dirty="0"/>
              <a:t>不清楚</a:t>
            </a:r>
            <a:r>
              <a:rPr lang="en-US" altLang="zh-TW" sz="2400" dirty="0"/>
              <a:t>/</a:t>
            </a:r>
            <a:r>
              <a:rPr lang="zh-TW" altLang="en-US" sz="2400" dirty="0"/>
              <a:t>不知道</a:t>
            </a:r>
            <a:r>
              <a:rPr lang="en-US" altLang="zh-TW" sz="2400" dirty="0"/>
              <a:t>:</a:t>
            </a:r>
            <a:r>
              <a:rPr lang="zh-TW" altLang="en-US" sz="2400" dirty="0"/>
              <a:t> </a:t>
            </a:r>
            <a:r>
              <a:rPr lang="en-US" altLang="zh-TW" sz="2400" dirty="0"/>
              <a:t>23</a:t>
            </a:r>
            <a:r>
              <a:rPr lang="zh-TW" altLang="en-US" sz="2400" dirty="0"/>
              <a:t>次</a:t>
            </a:r>
            <a:endParaRPr lang="en-US" altLang="zh-TW" sz="2400" dirty="0"/>
          </a:p>
          <a:p>
            <a:r>
              <a:rPr lang="zh-TW" altLang="en-US" sz="2400" dirty="0"/>
              <a:t>學校</a:t>
            </a:r>
            <a:r>
              <a:rPr lang="en-US" altLang="zh-TW" sz="2400" dirty="0"/>
              <a:t>:</a:t>
            </a:r>
            <a:r>
              <a:rPr lang="zh-TW" altLang="en-US" sz="2400" dirty="0"/>
              <a:t> </a:t>
            </a:r>
            <a:r>
              <a:rPr lang="en-US" altLang="zh-TW" sz="2400" dirty="0"/>
              <a:t>17</a:t>
            </a:r>
            <a:r>
              <a:rPr lang="zh-TW" altLang="en-US" sz="2400" dirty="0"/>
              <a:t>次</a:t>
            </a:r>
            <a:endParaRPr lang="en-US" altLang="zh-TW" sz="2400" dirty="0"/>
          </a:p>
          <a:p>
            <a:r>
              <a:rPr lang="zh-TW" altLang="en-US" sz="2400" dirty="0"/>
              <a:t>世界排名</a:t>
            </a:r>
            <a:r>
              <a:rPr lang="en-US" altLang="zh-TW" sz="2400" dirty="0"/>
              <a:t>100</a:t>
            </a:r>
            <a:r>
              <a:rPr lang="zh-TW" altLang="en-US" sz="2400" dirty="0"/>
              <a:t>名</a:t>
            </a:r>
            <a:r>
              <a:rPr lang="en-US" altLang="zh-TW" sz="2400" dirty="0"/>
              <a:t>:</a:t>
            </a:r>
            <a:r>
              <a:rPr lang="zh-TW" altLang="en-US" sz="2400" dirty="0"/>
              <a:t> </a:t>
            </a:r>
            <a:r>
              <a:rPr lang="en-US" altLang="zh-TW" sz="2400" dirty="0"/>
              <a:t>11</a:t>
            </a:r>
            <a:r>
              <a:rPr lang="zh-TW" altLang="en-US" sz="2400" dirty="0"/>
              <a:t>次</a:t>
            </a:r>
            <a:endParaRPr lang="en-US" altLang="zh-TW" sz="2400" dirty="0"/>
          </a:p>
          <a:p>
            <a:r>
              <a:rPr lang="zh-TW" altLang="en-US" sz="2400" dirty="0"/>
              <a:t>職業化</a:t>
            </a:r>
            <a:r>
              <a:rPr lang="en-US" altLang="zh-TW" sz="2400" dirty="0"/>
              <a:t>:</a:t>
            </a:r>
            <a:r>
              <a:rPr lang="zh-TW" altLang="en-US" sz="2400" dirty="0"/>
              <a:t> </a:t>
            </a:r>
            <a:r>
              <a:rPr lang="en-US" altLang="zh-TW" sz="2400" dirty="0"/>
              <a:t>1</a:t>
            </a:r>
            <a:r>
              <a:rPr lang="zh-TW" altLang="en-US" sz="2400" dirty="0"/>
              <a:t>次</a:t>
            </a:r>
          </a:p>
        </p:txBody>
      </p:sp>
      <p:sp>
        <p:nvSpPr>
          <p:cNvPr id="4" name="標題 1">
            <a:extLst>
              <a:ext uri="{FF2B5EF4-FFF2-40B4-BE49-F238E27FC236}">
                <a16:creationId xmlns:a16="http://schemas.microsoft.com/office/drawing/2014/main" id="{E2E0C72C-D6D3-446E-A811-9C8DB9C10AB0}"/>
              </a:ext>
            </a:extLst>
          </p:cNvPr>
          <p:cNvSpPr txBox="1">
            <a:spLocks/>
          </p:cNvSpPr>
          <p:nvPr/>
        </p:nvSpPr>
        <p:spPr>
          <a:xfrm>
            <a:off x="369886" y="443193"/>
            <a:ext cx="9602789"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4000" dirty="0">
                <a:latin typeface="微軟正黑體" panose="020B0604030504040204" pitchFamily="34" charset="-120"/>
                <a:ea typeface="微軟正黑體" panose="020B0604030504040204" pitchFamily="34" charset="-120"/>
              </a:rPr>
              <a:t>Q: </a:t>
            </a:r>
            <a:r>
              <a:rPr lang="zh-TW" altLang="en-US" sz="4000" dirty="0">
                <a:latin typeface="微軟正黑體" panose="020B0604030504040204" pitchFamily="34" charset="-120"/>
                <a:ea typeface="微軟正黑體" panose="020B0604030504040204" pitchFamily="34" charset="-120"/>
              </a:rPr>
              <a:t>您對</a:t>
            </a:r>
            <a:r>
              <a:rPr lang="en-US" altLang="zh-TW" sz="4000" dirty="0">
                <a:latin typeface="微軟正黑體" panose="020B0604030504040204" pitchFamily="34" charset="-120"/>
                <a:ea typeface="微軟正黑體" panose="020B0604030504040204" pitchFamily="34" charset="-120"/>
              </a:rPr>
              <a:t>6</a:t>
            </a:r>
            <a:r>
              <a:rPr lang="zh-TW" altLang="en-US" sz="4000" dirty="0">
                <a:latin typeface="微軟正黑體" panose="020B0604030504040204" pitchFamily="34" charset="-120"/>
                <a:ea typeface="微軟正黑體" panose="020B0604030504040204" pitchFamily="34" charset="-120"/>
              </a:rPr>
              <a:t>年計劃中，最有印象的部分是</a:t>
            </a:r>
            <a:r>
              <a:rPr lang="en-US" altLang="zh-TW" sz="4000" dirty="0">
                <a:latin typeface="微軟正黑體" panose="020B0604030504040204" pitchFamily="34" charset="-120"/>
                <a:ea typeface="微軟正黑體" panose="020B0604030504040204" pitchFamily="34" charset="-120"/>
              </a:rPr>
              <a:t>?</a:t>
            </a:r>
            <a:endParaRPr lang="zh-TW" altLang="en-US" sz="4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44567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2E7075-39F3-4003-93AA-BA60C7822ED7}"/>
              </a:ext>
            </a:extLst>
          </p:cNvPr>
          <p:cNvSpPr>
            <a:spLocks noGrp="1"/>
          </p:cNvSpPr>
          <p:nvPr>
            <p:ph type="title"/>
          </p:nvPr>
        </p:nvSpPr>
        <p:spPr>
          <a:xfrm>
            <a:off x="956830" y="2728735"/>
            <a:ext cx="9404723" cy="1400530"/>
          </a:xfrm>
          <a:ln w="76200"/>
        </p:spPr>
        <p:style>
          <a:lnRef idx="2">
            <a:schemeClr val="accent1"/>
          </a:lnRef>
          <a:fillRef idx="1">
            <a:schemeClr val="lt1"/>
          </a:fillRef>
          <a:effectRef idx="0">
            <a:schemeClr val="accent1"/>
          </a:effectRef>
          <a:fontRef idx="minor">
            <a:schemeClr val="dk1"/>
          </a:fontRef>
        </p:style>
        <p:txBody>
          <a:bodyPr anchor="ctr"/>
          <a:lstStyle/>
          <a:p>
            <a:pPr algn="ctr"/>
            <a:r>
              <a:rPr lang="zh-TW" altLang="en-US" sz="2800" b="1" dirty="0">
                <a:latin typeface="微軟正黑體" panose="020B0604030504040204" pitchFamily="34" charset="-120"/>
                <a:ea typeface="微軟正黑體" panose="020B0604030504040204" pitchFamily="34" charset="-120"/>
              </a:rPr>
              <a:t>子題：鼓勵各級學校籌組足球隊（學校足球建設工程計畫）</a:t>
            </a:r>
          </a:p>
        </p:txBody>
      </p:sp>
    </p:spTree>
    <p:extLst>
      <p:ext uri="{BB962C8B-B14F-4D97-AF65-F5344CB8AC3E}">
        <p14:creationId xmlns:p14="http://schemas.microsoft.com/office/powerpoint/2010/main" val="808261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BDE9A4-2FFA-48D4-ABFF-9CB46CCEB9B4}"/>
              </a:ext>
            </a:extLst>
          </p:cNvPr>
          <p:cNvSpPr>
            <a:spLocks noGrp="1"/>
          </p:cNvSpPr>
          <p:nvPr>
            <p:ph type="title"/>
          </p:nvPr>
        </p:nvSpPr>
        <p:spPr/>
        <p:txBody>
          <a:bodyPr/>
          <a:lstStyle/>
          <a:p>
            <a:r>
              <a:rPr lang="en-US" altLang="zh-TW" dirty="0">
                <a:latin typeface="微軟正黑體" panose="020B0604030504040204" pitchFamily="34" charset="-120"/>
                <a:ea typeface="微軟正黑體" panose="020B0604030504040204" pitchFamily="34" charset="-120"/>
              </a:rPr>
              <a:t>Q:</a:t>
            </a:r>
            <a:r>
              <a:rPr lang="zh-TW" altLang="en-US" dirty="0">
                <a:latin typeface="微軟正黑體" panose="020B0604030504040204" pitchFamily="34" charset="-120"/>
                <a:ea typeface="微軟正黑體" panose="020B0604030504040204" pitchFamily="34" charset="-120"/>
              </a:rPr>
              <a:t> 對目前執行狀況滿意程度</a:t>
            </a:r>
          </a:p>
        </p:txBody>
      </p:sp>
      <p:graphicFrame>
        <p:nvGraphicFramePr>
          <p:cNvPr id="6" name="內容版面配置區 5">
            <a:extLst>
              <a:ext uri="{FF2B5EF4-FFF2-40B4-BE49-F238E27FC236}">
                <a16:creationId xmlns:a16="http://schemas.microsoft.com/office/drawing/2014/main" id="{55BCE8A4-368B-43CB-8F4E-982765E4E5BB}"/>
              </a:ext>
            </a:extLst>
          </p:cNvPr>
          <p:cNvGraphicFramePr>
            <a:graphicFrameLocks noGrp="1"/>
          </p:cNvGraphicFramePr>
          <p:nvPr>
            <p:ph idx="1"/>
            <p:extLst>
              <p:ext uri="{D42A27DB-BD31-4B8C-83A1-F6EECF244321}">
                <p14:modId xmlns:p14="http://schemas.microsoft.com/office/powerpoint/2010/main" val="3847838044"/>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093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975161-68F9-479D-B194-2FACCFE8391F}"/>
              </a:ext>
            </a:extLst>
          </p:cNvPr>
          <p:cNvSpPr>
            <a:spLocks noGrp="1"/>
          </p:cNvSpPr>
          <p:nvPr>
            <p:ph type="title"/>
          </p:nvPr>
        </p:nvSpPr>
        <p:spPr>
          <a:xfrm>
            <a:off x="94593" y="609600"/>
            <a:ext cx="9179409" cy="1320800"/>
          </a:xfrm>
        </p:spPr>
        <p:txBody>
          <a:bodyPr>
            <a:normAutofit/>
          </a:bodyPr>
          <a:lstStyle/>
          <a:p>
            <a:r>
              <a:rPr lang="en-US" altLang="zh-TW" b="1" dirty="0">
                <a:solidFill>
                  <a:schemeClr val="tx1"/>
                </a:solidFill>
              </a:rPr>
              <a:t>2018</a:t>
            </a:r>
            <a:r>
              <a:rPr lang="zh-TW" altLang="en-US" b="1" dirty="0">
                <a:solidFill>
                  <a:schemeClr val="tx1"/>
                </a:solidFill>
              </a:rPr>
              <a:t>年體育署長林德福提出「足球六年計畫」</a:t>
            </a:r>
          </a:p>
        </p:txBody>
      </p:sp>
      <p:sp>
        <p:nvSpPr>
          <p:cNvPr id="3" name="內容版面配置區 2">
            <a:extLst>
              <a:ext uri="{FF2B5EF4-FFF2-40B4-BE49-F238E27FC236}">
                <a16:creationId xmlns:a16="http://schemas.microsoft.com/office/drawing/2014/main" id="{97A1BE15-B1EA-4D47-BCD3-B2DA643C0B57}"/>
              </a:ext>
            </a:extLst>
          </p:cNvPr>
          <p:cNvSpPr>
            <a:spLocks noGrp="1"/>
          </p:cNvSpPr>
          <p:nvPr>
            <p:ph idx="1"/>
          </p:nvPr>
        </p:nvSpPr>
        <p:spPr/>
        <p:txBody>
          <a:bodyPr/>
          <a:lstStyle/>
          <a:p>
            <a:endParaRPr lang="zh-TW" altLang="en-US" dirty="0"/>
          </a:p>
        </p:txBody>
      </p:sp>
      <p:pic>
        <p:nvPicPr>
          <p:cNvPr id="5" name="圖片 4">
            <a:extLst>
              <a:ext uri="{FF2B5EF4-FFF2-40B4-BE49-F238E27FC236}">
                <a16:creationId xmlns:a16="http://schemas.microsoft.com/office/drawing/2014/main" id="{D97F8141-93E5-4D90-A20E-8DE2A4DCBB45}"/>
              </a:ext>
            </a:extLst>
          </p:cNvPr>
          <p:cNvPicPr>
            <a:picLocks noChangeAspect="1"/>
          </p:cNvPicPr>
          <p:nvPr/>
        </p:nvPicPr>
        <p:blipFill>
          <a:blip r:embed="rId2"/>
          <a:stretch>
            <a:fillRect/>
          </a:stretch>
        </p:blipFill>
        <p:spPr>
          <a:xfrm>
            <a:off x="1736178" y="1632060"/>
            <a:ext cx="6134100" cy="6305550"/>
          </a:xfrm>
          <a:prstGeom prst="rect">
            <a:avLst/>
          </a:prstGeom>
        </p:spPr>
      </p:pic>
    </p:spTree>
    <p:extLst>
      <p:ext uri="{BB962C8B-B14F-4D97-AF65-F5344CB8AC3E}">
        <p14:creationId xmlns:p14="http://schemas.microsoft.com/office/powerpoint/2010/main" val="4070858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207CFB-796A-4A6A-AA6C-AF3306255D1F}"/>
              </a:ext>
            </a:extLst>
          </p:cNvPr>
          <p:cNvSpPr>
            <a:spLocks noGrp="1"/>
          </p:cNvSpPr>
          <p:nvPr>
            <p:ph type="title"/>
          </p:nvPr>
        </p:nvSpPr>
        <p:spPr/>
        <p:txBody>
          <a:bodyPr>
            <a:normAutofit/>
          </a:bodyPr>
          <a:lstStyle/>
          <a:p>
            <a:r>
              <a:rPr lang="en-US" altLang="zh-TW" dirty="0">
                <a:latin typeface="微軟正黑體" panose="020B0604030504040204" pitchFamily="34" charset="-120"/>
                <a:ea typeface="微軟正黑體" panose="020B0604030504040204" pitchFamily="34" charset="-120"/>
              </a:rPr>
              <a:t>Q:</a:t>
            </a:r>
            <a:r>
              <a:rPr lang="zh-TW" altLang="en-US" dirty="0">
                <a:latin typeface="微軟正黑體" panose="020B0604030504040204" pitchFamily="34" charset="-120"/>
                <a:ea typeface="微軟正黑體" panose="020B0604030504040204" pitchFamily="34" charset="-120"/>
              </a:rPr>
              <a:t>是否同意相關拓展基層與賽事規劃之政策設計也應將俱樂部球隊納入考慮？</a:t>
            </a:r>
          </a:p>
        </p:txBody>
      </p:sp>
      <p:sp>
        <p:nvSpPr>
          <p:cNvPr id="3" name="內容版面配置區 2">
            <a:extLst>
              <a:ext uri="{FF2B5EF4-FFF2-40B4-BE49-F238E27FC236}">
                <a16:creationId xmlns:a16="http://schemas.microsoft.com/office/drawing/2014/main" id="{B2D0585B-024F-4671-ABCA-E1693750076D}"/>
              </a:ext>
            </a:extLst>
          </p:cNvPr>
          <p:cNvSpPr>
            <a:spLocks noGrp="1"/>
          </p:cNvSpPr>
          <p:nvPr>
            <p:ph idx="1"/>
          </p:nvPr>
        </p:nvSpPr>
        <p:spPr/>
        <p:txBody>
          <a:bodyPr/>
          <a:lstStyle/>
          <a:p>
            <a:endParaRPr lang="zh-TW" altLang="en-US" dirty="0"/>
          </a:p>
        </p:txBody>
      </p:sp>
      <p:graphicFrame>
        <p:nvGraphicFramePr>
          <p:cNvPr id="4" name="內容版面配置區 5">
            <a:extLst>
              <a:ext uri="{FF2B5EF4-FFF2-40B4-BE49-F238E27FC236}">
                <a16:creationId xmlns:a16="http://schemas.microsoft.com/office/drawing/2014/main" id="{B10A6A21-C83D-4C69-8D14-40B7E756F54E}"/>
              </a:ext>
            </a:extLst>
          </p:cNvPr>
          <p:cNvGraphicFramePr>
            <a:graphicFrameLocks/>
          </p:cNvGraphicFramePr>
          <p:nvPr>
            <p:extLst>
              <p:ext uri="{D42A27DB-BD31-4B8C-83A1-F6EECF244321}">
                <p14:modId xmlns:p14="http://schemas.microsoft.com/office/powerpoint/2010/main" val="755139917"/>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9460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D64971-8EFA-4A30-8E15-C5B76FFE5D1E}"/>
              </a:ext>
            </a:extLst>
          </p:cNvPr>
          <p:cNvSpPr>
            <a:spLocks noGrp="1"/>
          </p:cNvSpPr>
          <p:nvPr>
            <p:ph type="title"/>
          </p:nvPr>
        </p:nvSpPr>
        <p:spPr/>
        <p:txBody>
          <a:bodyPr>
            <a:normAutofit fontScale="90000"/>
          </a:bodyPr>
          <a:lstStyle/>
          <a:p>
            <a:r>
              <a:rPr lang="en-US" altLang="zh-TW" sz="3300" dirty="0">
                <a:latin typeface="微軟正黑體" panose="020B0604030504040204" pitchFamily="34" charset="-120"/>
                <a:ea typeface="微軟正黑體" panose="020B0604030504040204" pitchFamily="34" charset="-120"/>
              </a:rPr>
              <a:t>Q:</a:t>
            </a:r>
            <a:r>
              <a:rPr lang="zh-TW" altLang="en-US" sz="3300" dirty="0">
                <a:latin typeface="微軟正黑體" panose="020B0604030504040204" pitchFamily="34" charset="-120"/>
                <a:ea typeface="微軟正黑體" panose="020B0604030504040204" pitchFamily="34" charset="-120"/>
              </a:rPr>
              <a:t>您是否同意我國應應結合並善用註冊系統，透過數據與趨勢的掌握，更有效的掌握基層發展圖像？</a:t>
            </a:r>
          </a:p>
        </p:txBody>
      </p:sp>
      <p:sp>
        <p:nvSpPr>
          <p:cNvPr id="3" name="內容版面配置區 2">
            <a:extLst>
              <a:ext uri="{FF2B5EF4-FFF2-40B4-BE49-F238E27FC236}">
                <a16:creationId xmlns:a16="http://schemas.microsoft.com/office/drawing/2014/main" id="{AE558B24-8D58-4E7C-A70B-88EA4EA6D9B7}"/>
              </a:ext>
            </a:extLst>
          </p:cNvPr>
          <p:cNvSpPr>
            <a:spLocks noGrp="1"/>
          </p:cNvSpPr>
          <p:nvPr>
            <p:ph idx="1"/>
          </p:nvPr>
        </p:nvSpPr>
        <p:spPr/>
        <p:txBody>
          <a:bodyPr/>
          <a:lstStyle/>
          <a:p>
            <a:endParaRPr lang="zh-TW" altLang="en-US" dirty="0"/>
          </a:p>
        </p:txBody>
      </p:sp>
      <p:graphicFrame>
        <p:nvGraphicFramePr>
          <p:cNvPr id="4" name="內容版面配置區 10">
            <a:extLst>
              <a:ext uri="{FF2B5EF4-FFF2-40B4-BE49-F238E27FC236}">
                <a16:creationId xmlns:a16="http://schemas.microsoft.com/office/drawing/2014/main" id="{A404D24D-2CD8-42D5-8083-787DDCC63673}"/>
              </a:ext>
            </a:extLst>
          </p:cNvPr>
          <p:cNvGraphicFramePr>
            <a:graphicFrameLocks/>
          </p:cNvGraphicFramePr>
          <p:nvPr>
            <p:extLst>
              <p:ext uri="{D42A27DB-BD31-4B8C-83A1-F6EECF244321}">
                <p14:modId xmlns:p14="http://schemas.microsoft.com/office/powerpoint/2010/main" val="2795908554"/>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9333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39834B-2C10-494E-A08E-B38490990EF9}"/>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民眾心聲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p>
        </p:txBody>
      </p:sp>
      <p:sp>
        <p:nvSpPr>
          <p:cNvPr id="3" name="內容版面配置區 2">
            <a:extLst>
              <a:ext uri="{FF2B5EF4-FFF2-40B4-BE49-F238E27FC236}">
                <a16:creationId xmlns:a16="http://schemas.microsoft.com/office/drawing/2014/main" id="{F5C02954-C548-43B3-8EA7-C8E3D0136E59}"/>
              </a:ext>
            </a:extLst>
          </p:cNvPr>
          <p:cNvSpPr>
            <a:spLocks noGrp="1"/>
          </p:cNvSpPr>
          <p:nvPr>
            <p:ph idx="1"/>
          </p:nvPr>
        </p:nvSpPr>
        <p:spPr>
          <a:xfrm>
            <a:off x="744009" y="1389064"/>
            <a:ext cx="8596668" cy="3880773"/>
          </a:xfrm>
        </p:spPr>
        <p:txBody>
          <a:bodyPr>
            <a:noAutofit/>
          </a:bodyPr>
          <a:lstStyle/>
          <a:p>
            <a:r>
              <a:rPr lang="zh-TW" altLang="en-US" sz="2400" dirty="0">
                <a:latin typeface="微軟正黑體" panose="020B0604030504040204" pitchFamily="34" charset="-120"/>
                <a:ea typeface="微軟正黑體" panose="020B0604030504040204" pitchFamily="34" charset="-120"/>
              </a:rPr>
              <a:t>：既然要推展足球，那麼應該是開放所有參與比賽的孩子，部分俱樂部、校隊球員都能領有補助才公平</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：媒合更多球隊與教練參與計劃</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：亂花錢，中學球隊數量出現斷層，大專一級球隊質量灌水（自欺欺人）</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：以目前看到的計畫執行狀態是一種大撒幣的執行方式，沒有規劃</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：南北部發展不均，只有得名的重點發展學校有資源與人脈申請球場經費補助，強者獨強，弱隊難以發展，對足球有熱情的讀書學校無好的場地穩定練球</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：希望不要只是淪為領補助款與形式，而是要確實促使學生愛足球運動、提升足球運動風氣</a:t>
            </a:r>
          </a:p>
        </p:txBody>
      </p:sp>
    </p:spTree>
    <p:extLst>
      <p:ext uri="{BB962C8B-B14F-4D97-AF65-F5344CB8AC3E}">
        <p14:creationId xmlns:p14="http://schemas.microsoft.com/office/powerpoint/2010/main" val="3649518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C0A634-F82C-44DD-8E55-0CDBE527ABFC}"/>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民眾建議調整方式</a:t>
            </a:r>
          </a:p>
        </p:txBody>
      </p:sp>
      <p:sp>
        <p:nvSpPr>
          <p:cNvPr id="3" name="內容版面配置區 2">
            <a:extLst>
              <a:ext uri="{FF2B5EF4-FFF2-40B4-BE49-F238E27FC236}">
                <a16:creationId xmlns:a16="http://schemas.microsoft.com/office/drawing/2014/main" id="{8B82335B-5377-467A-A92E-89BA6B941526}"/>
              </a:ext>
            </a:extLst>
          </p:cNvPr>
          <p:cNvSpPr>
            <a:spLocks noGrp="1"/>
          </p:cNvSpPr>
          <p:nvPr>
            <p:ph idx="1"/>
          </p:nvPr>
        </p:nvSpPr>
        <p:spPr>
          <a:xfrm>
            <a:off x="677334" y="1417639"/>
            <a:ext cx="8596668" cy="5087936"/>
          </a:xfrm>
        </p:spPr>
        <p:txBody>
          <a:bodyPr>
            <a:noAutofit/>
          </a:bodyPr>
          <a:lstStyle/>
          <a:p>
            <a:r>
              <a:rPr lang="zh-TW" altLang="en-US" sz="2400" dirty="0"/>
              <a:t>政策面多舉辦公聽會邀集受影響之相關單位進行討論，並請上級單位</a:t>
            </a:r>
            <a:r>
              <a:rPr lang="en-US" altLang="zh-TW" sz="2400" dirty="0"/>
              <a:t>(</a:t>
            </a:r>
            <a:r>
              <a:rPr lang="zh-TW" altLang="en-US" sz="2400" dirty="0"/>
              <a:t>體育署承辦及長官</a:t>
            </a:r>
            <a:r>
              <a:rPr lang="en-US" altLang="zh-TW" sz="2400" dirty="0"/>
              <a:t>)</a:t>
            </a:r>
            <a:r>
              <a:rPr lang="zh-TW" altLang="en-US" sz="2400" dirty="0"/>
              <a:t>一同與會討論</a:t>
            </a:r>
            <a:endParaRPr lang="en-US" altLang="zh-TW" sz="2400" dirty="0"/>
          </a:p>
          <a:p>
            <a:r>
              <a:rPr lang="zh-TW" altLang="en-US" sz="2400" dirty="0"/>
              <a:t>分級制度要落實，且補助的分級制可分得更細，更周全</a:t>
            </a:r>
            <a:endParaRPr lang="en-US" altLang="zh-TW" sz="2400" dirty="0"/>
          </a:p>
          <a:p>
            <a:r>
              <a:rPr lang="zh-TW" altLang="en-US" sz="2400" dirty="0"/>
              <a:t>改為申請制 足協審核提供專業意見後由教育部否准</a:t>
            </a:r>
            <a:endParaRPr lang="en-US" altLang="zh-TW" sz="2400" dirty="0"/>
          </a:p>
          <a:p>
            <a:r>
              <a:rPr lang="zh-TW" altLang="en-US" sz="2400" dirty="0"/>
              <a:t>擴充裁判、教練培訓，以縣市或鄉鎮為範圍活動，可以減輕家長負擔，也避免為比賽而比賽的困境，穩定逐週的比賽制度有利球隊擬定培訓計畫，也能減輕個別選手的負擔</a:t>
            </a:r>
            <a:endParaRPr lang="en-US" altLang="zh-TW" sz="2400" dirty="0"/>
          </a:p>
          <a:p>
            <a:r>
              <a:rPr lang="zh-TW" altLang="en-US" sz="2400" dirty="0"/>
              <a:t>俱樂部的最大問題還是場地，若足協能整合資源後做有效率的分配，相信場地的使用率會提高，閒置時間會降低，足球人口也會因此更增加。</a:t>
            </a:r>
          </a:p>
        </p:txBody>
      </p:sp>
    </p:spTree>
    <p:extLst>
      <p:ext uri="{BB962C8B-B14F-4D97-AF65-F5344CB8AC3E}">
        <p14:creationId xmlns:p14="http://schemas.microsoft.com/office/powerpoint/2010/main" val="722963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2E7075-39F3-4003-93AA-BA60C7822ED7}"/>
              </a:ext>
            </a:extLst>
          </p:cNvPr>
          <p:cNvSpPr>
            <a:spLocks noGrp="1"/>
          </p:cNvSpPr>
          <p:nvPr>
            <p:ph type="title"/>
          </p:nvPr>
        </p:nvSpPr>
        <p:spPr>
          <a:xfrm>
            <a:off x="956830" y="2728735"/>
            <a:ext cx="9404723" cy="1400530"/>
          </a:xfrm>
          <a:ln w="76200"/>
        </p:spPr>
        <p:style>
          <a:lnRef idx="2">
            <a:schemeClr val="accent1"/>
          </a:lnRef>
          <a:fillRef idx="1">
            <a:schemeClr val="lt1"/>
          </a:fillRef>
          <a:effectRef idx="0">
            <a:schemeClr val="accent1"/>
          </a:effectRef>
          <a:fontRef idx="minor">
            <a:schemeClr val="dk1"/>
          </a:fontRef>
        </p:style>
        <p:txBody>
          <a:bodyPr anchor="ctr"/>
          <a:lstStyle/>
          <a:p>
            <a:pPr algn="ctr"/>
            <a:r>
              <a:rPr lang="zh-TW" altLang="en-US" sz="2800" b="1" dirty="0">
                <a:latin typeface="微軟正黑體" panose="020B0604030504040204" pitchFamily="34" charset="-120"/>
                <a:ea typeface="微軟正黑體" panose="020B0604030504040204" pitchFamily="34" charset="-120"/>
              </a:rPr>
              <a:t>子題：完善硬體措施</a:t>
            </a:r>
          </a:p>
        </p:txBody>
      </p:sp>
    </p:spTree>
    <p:extLst>
      <p:ext uri="{BB962C8B-B14F-4D97-AF65-F5344CB8AC3E}">
        <p14:creationId xmlns:p14="http://schemas.microsoft.com/office/powerpoint/2010/main" val="2054337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D64971-8EFA-4A30-8E15-C5B76FFE5D1E}"/>
              </a:ext>
            </a:extLst>
          </p:cNvPr>
          <p:cNvSpPr>
            <a:spLocks noGrp="1"/>
          </p:cNvSpPr>
          <p:nvPr>
            <p:ph type="title"/>
          </p:nvPr>
        </p:nvSpPr>
        <p:spPr/>
        <p:txBody>
          <a:bodyPr>
            <a:normAutofit fontScale="90000"/>
          </a:bodyPr>
          <a:lstStyle/>
          <a:p>
            <a:r>
              <a:rPr lang="en-US" altLang="zh-TW" sz="3300" dirty="0">
                <a:latin typeface="微軟正黑體" panose="020B0604030504040204" pitchFamily="34" charset="-120"/>
                <a:ea typeface="微軟正黑體" panose="020B0604030504040204" pitchFamily="34" charset="-120"/>
              </a:rPr>
              <a:t>Q:</a:t>
            </a:r>
            <a:r>
              <a:rPr lang="zh-TW" altLang="en-US" sz="3300" dirty="0">
                <a:latin typeface="微軟正黑體" panose="020B0604030504040204" pitchFamily="34" charset="-120"/>
                <a:ea typeface="微軟正黑體" panose="020B0604030504040204" pitchFamily="34" charset="-120"/>
              </a:rPr>
              <a:t> 原先規畫每年透過前瞻計畫預算，每年補助八億興建國際標準足球場館，此項目標的實施狀況是否符合預期？</a:t>
            </a:r>
          </a:p>
        </p:txBody>
      </p:sp>
      <p:sp>
        <p:nvSpPr>
          <p:cNvPr id="3" name="內容版面配置區 2">
            <a:extLst>
              <a:ext uri="{FF2B5EF4-FFF2-40B4-BE49-F238E27FC236}">
                <a16:creationId xmlns:a16="http://schemas.microsoft.com/office/drawing/2014/main" id="{AE558B24-8D58-4E7C-A70B-88EA4EA6D9B7}"/>
              </a:ext>
            </a:extLst>
          </p:cNvPr>
          <p:cNvSpPr>
            <a:spLocks noGrp="1"/>
          </p:cNvSpPr>
          <p:nvPr>
            <p:ph idx="1"/>
          </p:nvPr>
        </p:nvSpPr>
        <p:spPr/>
        <p:txBody>
          <a:bodyPr/>
          <a:lstStyle/>
          <a:p>
            <a:endParaRPr lang="zh-TW" altLang="en-US" dirty="0"/>
          </a:p>
        </p:txBody>
      </p:sp>
      <p:graphicFrame>
        <p:nvGraphicFramePr>
          <p:cNvPr id="4" name="內容版面配置區 10">
            <a:extLst>
              <a:ext uri="{FF2B5EF4-FFF2-40B4-BE49-F238E27FC236}">
                <a16:creationId xmlns:a16="http://schemas.microsoft.com/office/drawing/2014/main" id="{A404D24D-2CD8-42D5-8083-787DDCC63673}"/>
              </a:ext>
            </a:extLst>
          </p:cNvPr>
          <p:cNvGraphicFramePr>
            <a:graphicFrameLocks/>
          </p:cNvGraphicFramePr>
          <p:nvPr>
            <p:extLst>
              <p:ext uri="{D42A27DB-BD31-4B8C-83A1-F6EECF244321}">
                <p14:modId xmlns:p14="http://schemas.microsoft.com/office/powerpoint/2010/main" val="1269815116"/>
              </p:ext>
            </p:extLst>
          </p:nvPr>
        </p:nvGraphicFramePr>
        <p:xfrm>
          <a:off x="502093" y="2160589"/>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554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180A1F-B82B-41B9-9CF7-BD153FD06E90}"/>
              </a:ext>
            </a:extLst>
          </p:cNvPr>
          <p:cNvSpPr>
            <a:spLocks noGrp="1"/>
          </p:cNvSpPr>
          <p:nvPr>
            <p:ph type="title"/>
          </p:nvPr>
        </p:nvSpPr>
        <p:spPr/>
        <p:txBody>
          <a:bodyPr>
            <a:normAutofit fontScale="90000"/>
          </a:bodyPr>
          <a:lstStyle/>
          <a:p>
            <a:r>
              <a:rPr lang="en-US" altLang="zh-TW" sz="3300" dirty="0">
                <a:latin typeface="微軟正黑體" panose="020B0604030504040204" pitchFamily="34" charset="-120"/>
                <a:ea typeface="微軟正黑體" panose="020B0604030504040204" pitchFamily="34" charset="-120"/>
              </a:rPr>
              <a:t>Q:</a:t>
            </a:r>
            <a:r>
              <a:rPr lang="zh-TW" altLang="en-US" sz="3300" dirty="0">
                <a:latin typeface="微軟正黑體" panose="020B0604030504040204" pitchFamily="34" charset="-120"/>
                <a:ea typeface="微軟正黑體" panose="020B0604030504040204" pitchFamily="34" charset="-120"/>
              </a:rPr>
              <a:t> 目前基層隊伍發展蓬勃，但由於場地不足，找不到場地練球的消息時有所聞，您認為是哪些因素造成？</a:t>
            </a:r>
          </a:p>
        </p:txBody>
      </p:sp>
      <p:graphicFrame>
        <p:nvGraphicFramePr>
          <p:cNvPr id="14" name="圖表 13">
            <a:extLst>
              <a:ext uri="{FF2B5EF4-FFF2-40B4-BE49-F238E27FC236}">
                <a16:creationId xmlns:a16="http://schemas.microsoft.com/office/drawing/2014/main" id="{074526AA-D9BC-4FA9-A176-96129E09E523}"/>
              </a:ext>
            </a:extLst>
          </p:cNvPr>
          <p:cNvGraphicFramePr>
            <a:graphicFrameLocks/>
          </p:cNvGraphicFramePr>
          <p:nvPr>
            <p:extLst>
              <p:ext uri="{D42A27DB-BD31-4B8C-83A1-F6EECF244321}">
                <p14:modId xmlns:p14="http://schemas.microsoft.com/office/powerpoint/2010/main" val="2174313689"/>
              </p:ext>
            </p:extLst>
          </p:nvPr>
        </p:nvGraphicFramePr>
        <p:xfrm>
          <a:off x="227011" y="2252900"/>
          <a:ext cx="10511161" cy="2674701"/>
        </p:xfrm>
        <a:graphic>
          <a:graphicData uri="http://schemas.openxmlformats.org/drawingml/2006/chart">
            <c:chart xmlns:c="http://schemas.openxmlformats.org/drawingml/2006/chart" xmlns:r="http://schemas.openxmlformats.org/officeDocument/2006/relationships" r:id="rId2"/>
          </a:graphicData>
        </a:graphic>
      </p:graphicFrame>
      <p:sp>
        <p:nvSpPr>
          <p:cNvPr id="15" name="文字方塊 14">
            <a:extLst>
              <a:ext uri="{FF2B5EF4-FFF2-40B4-BE49-F238E27FC236}">
                <a16:creationId xmlns:a16="http://schemas.microsoft.com/office/drawing/2014/main" id="{ACFB271A-4371-4C02-A4CF-1795C70AFF3B}"/>
              </a:ext>
            </a:extLst>
          </p:cNvPr>
          <p:cNvSpPr txBox="1"/>
          <p:nvPr/>
        </p:nvSpPr>
        <p:spPr>
          <a:xfrm>
            <a:off x="745725" y="6063448"/>
            <a:ext cx="1029809" cy="246221"/>
          </a:xfrm>
          <a:prstGeom prst="rect">
            <a:avLst/>
          </a:prstGeom>
          <a:noFill/>
        </p:spPr>
        <p:txBody>
          <a:bodyPr wrap="square" rtlCol="0">
            <a:spAutoFit/>
          </a:bodyPr>
          <a:lstStyle/>
          <a:p>
            <a:r>
              <a:rPr lang="en-US" altLang="zh-TW" sz="1000" dirty="0">
                <a:latin typeface="微軟正黑體" panose="020B0604030504040204" pitchFamily="34" charset="-120"/>
                <a:ea typeface="微軟正黑體" panose="020B0604030504040204" pitchFamily="34" charset="-120"/>
              </a:rPr>
              <a:t>%</a:t>
            </a:r>
            <a:endParaRPr lang="zh-TW" altLang="en-US" sz="1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03359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AEA4E2-664E-453A-8BC5-D26D064A5BB1}"/>
              </a:ext>
            </a:extLst>
          </p:cNvPr>
          <p:cNvSpPr>
            <a:spLocks noGrp="1"/>
          </p:cNvSpPr>
          <p:nvPr>
            <p:ph type="title"/>
          </p:nvPr>
        </p:nvSpPr>
        <p:spPr/>
        <p:txBody>
          <a:bodyPr/>
          <a:lstStyle/>
          <a:p>
            <a:r>
              <a:rPr lang="zh-TW" altLang="en-US" dirty="0"/>
              <a:t>民眾心聲</a:t>
            </a:r>
            <a:r>
              <a:rPr lang="en-US" altLang="zh-TW" dirty="0"/>
              <a:t>:</a:t>
            </a:r>
            <a:r>
              <a:rPr lang="zh-TW" altLang="en-US" dirty="0"/>
              <a:t> </a:t>
            </a:r>
          </a:p>
        </p:txBody>
      </p:sp>
      <p:sp>
        <p:nvSpPr>
          <p:cNvPr id="3" name="內容版面配置區 2">
            <a:extLst>
              <a:ext uri="{FF2B5EF4-FFF2-40B4-BE49-F238E27FC236}">
                <a16:creationId xmlns:a16="http://schemas.microsoft.com/office/drawing/2014/main" id="{7CDDA476-6BC5-41D9-8EFF-C21F7DBDB166}"/>
              </a:ext>
            </a:extLst>
          </p:cNvPr>
          <p:cNvSpPr>
            <a:spLocks noGrp="1"/>
          </p:cNvSpPr>
          <p:nvPr>
            <p:ph idx="1"/>
          </p:nvPr>
        </p:nvSpPr>
        <p:spPr>
          <a:xfrm>
            <a:off x="677334" y="1488613"/>
            <a:ext cx="8596668" cy="3880773"/>
          </a:xfrm>
        </p:spPr>
        <p:txBody>
          <a:bodyPr>
            <a:noAutofit/>
          </a:bodyPr>
          <a:lstStyle/>
          <a:p>
            <a:r>
              <a:rPr lang="zh-TW" altLang="en-US" sz="2400" dirty="0"/>
              <a:t>各單位溝通及協調不佳，場地管理方多存在多一事不如少一事的觀念</a:t>
            </a:r>
            <a:endParaRPr lang="en-US" altLang="zh-TW" sz="2400" dirty="0"/>
          </a:p>
          <a:p>
            <a:r>
              <a:rPr lang="zh-TW" altLang="en-US" sz="2400" dirty="0"/>
              <a:t>興建球場以認養方式維護，會出現獨佔情形，無法透過正常行政手續借用球場，甚至無球場維護的行動力與規則，興建過後無後續的保養與維護。</a:t>
            </a:r>
            <a:endParaRPr lang="en-US" altLang="zh-TW" sz="2400" dirty="0"/>
          </a:p>
          <a:p>
            <a:r>
              <a:rPr lang="zh-TW" altLang="en-US" sz="2400" dirty="0"/>
              <a:t>各單位協調能力不足</a:t>
            </a:r>
            <a:endParaRPr lang="en-US" altLang="zh-TW" sz="2400" dirty="0"/>
          </a:p>
          <a:p>
            <a:r>
              <a:rPr lang="zh-TW" altLang="en-US" sz="2400" dirty="0"/>
              <a:t>學校擔心圖利教練或球隊，不願意開放俱樂部型態的學校足球社團使用，社區場地極少。</a:t>
            </a:r>
            <a:endParaRPr lang="en-US" altLang="zh-TW" sz="2400" dirty="0"/>
          </a:p>
          <a:p>
            <a:r>
              <a:rPr lang="zh-TW" altLang="en-US" sz="2400" dirty="0"/>
              <a:t>沒有專用球場，以至於需共用場地，而被以危險怕傷到人為由，而不准踢球</a:t>
            </a:r>
          </a:p>
        </p:txBody>
      </p:sp>
    </p:spTree>
    <p:extLst>
      <p:ext uri="{BB962C8B-B14F-4D97-AF65-F5344CB8AC3E}">
        <p14:creationId xmlns:p14="http://schemas.microsoft.com/office/powerpoint/2010/main" val="1841558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C0A634-F82C-44DD-8E55-0CDBE527ABFC}"/>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民眾建議調整方式</a:t>
            </a:r>
          </a:p>
        </p:txBody>
      </p:sp>
      <p:sp>
        <p:nvSpPr>
          <p:cNvPr id="3" name="內容版面配置區 2">
            <a:extLst>
              <a:ext uri="{FF2B5EF4-FFF2-40B4-BE49-F238E27FC236}">
                <a16:creationId xmlns:a16="http://schemas.microsoft.com/office/drawing/2014/main" id="{8B82335B-5377-467A-A92E-89BA6B941526}"/>
              </a:ext>
            </a:extLst>
          </p:cNvPr>
          <p:cNvSpPr>
            <a:spLocks noGrp="1"/>
          </p:cNvSpPr>
          <p:nvPr>
            <p:ph idx="1"/>
          </p:nvPr>
        </p:nvSpPr>
        <p:spPr>
          <a:xfrm>
            <a:off x="677334" y="1357949"/>
            <a:ext cx="8596668" cy="3880773"/>
          </a:xfrm>
        </p:spPr>
        <p:txBody>
          <a:bodyPr>
            <a:noAutofit/>
          </a:bodyPr>
          <a:lstStyle/>
          <a:p>
            <a:r>
              <a:rPr lang="zh-TW" altLang="en-US" sz="2400" dirty="0"/>
              <a:t>應導入真正對場館管理有專業及認同的人才進行管理分級制度要落實，且補助的分級制可分得更細，更周全</a:t>
            </a:r>
            <a:endParaRPr lang="en-US" altLang="zh-TW" sz="2400" dirty="0"/>
          </a:p>
          <a:p>
            <a:r>
              <a:rPr lang="zh-TW" altLang="en-US" sz="2400" dirty="0"/>
              <a:t>專業級的場地要找大企業認養</a:t>
            </a:r>
            <a:endParaRPr lang="en-US" altLang="zh-TW" sz="2400" dirty="0"/>
          </a:p>
          <a:p>
            <a:r>
              <a:rPr lang="zh-TW" altLang="en-US" sz="2400" dirty="0"/>
              <a:t>政府多建幾座人工草練習場地 </a:t>
            </a:r>
            <a:r>
              <a:rPr lang="en-US" altLang="zh-TW" sz="2400" dirty="0"/>
              <a:t>(</a:t>
            </a:r>
            <a:r>
              <a:rPr lang="zh-TW" altLang="en-US" sz="2400" dirty="0"/>
              <a:t>迎風、百齡</a:t>
            </a:r>
            <a:r>
              <a:rPr lang="en-US" altLang="zh-TW" sz="2400" dirty="0"/>
              <a:t>...)</a:t>
            </a:r>
            <a:r>
              <a:rPr lang="zh-TW" altLang="en-US" sz="2400" dirty="0"/>
              <a:t>， 同一座</a:t>
            </a:r>
            <a:r>
              <a:rPr lang="en-US" altLang="zh-TW" sz="2400" dirty="0"/>
              <a:t>11</a:t>
            </a:r>
            <a:r>
              <a:rPr lang="zh-TW" altLang="en-US" sz="2400" dirty="0"/>
              <a:t>人制場地可畫成多個八人制和五人制場地</a:t>
            </a:r>
            <a:r>
              <a:rPr lang="en-US" altLang="zh-TW" sz="2400" dirty="0"/>
              <a:t>, </a:t>
            </a:r>
            <a:r>
              <a:rPr lang="zh-TW" altLang="en-US" sz="2400" dirty="0"/>
              <a:t>場地使用的時間協調要公開公正公平</a:t>
            </a:r>
            <a:r>
              <a:rPr lang="en-US" altLang="zh-TW" sz="2400" dirty="0"/>
              <a:t>!</a:t>
            </a:r>
          </a:p>
          <a:p>
            <a:r>
              <a:rPr lang="zh-TW" altLang="en-US" sz="2400" dirty="0"/>
              <a:t>俱樂部的最大問題還是場地，若足協能整合資源後做有效率的分配，相信場地的使用率會提高，閒置時間會降低，足球人口也會因此更增加。</a:t>
            </a:r>
            <a:endParaRPr lang="en-US" altLang="zh-TW" sz="2400" dirty="0"/>
          </a:p>
          <a:p>
            <a:r>
              <a:rPr lang="zh-TW" altLang="en-US" sz="2400" dirty="0"/>
              <a:t>借用場地行政透明化，維護與管理經費編列</a:t>
            </a:r>
            <a:endParaRPr lang="en-US" altLang="zh-TW" sz="2400" dirty="0"/>
          </a:p>
          <a:p>
            <a:r>
              <a:rPr lang="zh-TW" altLang="en-US" sz="2400" dirty="0"/>
              <a:t>跟各縣市教育局處共同推動，並確實驗收場地成果，及經費使用狀況確實審核</a:t>
            </a:r>
          </a:p>
        </p:txBody>
      </p:sp>
    </p:spTree>
    <p:extLst>
      <p:ext uri="{BB962C8B-B14F-4D97-AF65-F5344CB8AC3E}">
        <p14:creationId xmlns:p14="http://schemas.microsoft.com/office/powerpoint/2010/main" val="1157189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4BEC44-58BF-420C-A16E-B9ECEDC466BA}"/>
              </a:ext>
            </a:extLst>
          </p:cNvPr>
          <p:cNvSpPr>
            <a:spLocks noGrp="1"/>
          </p:cNvSpPr>
          <p:nvPr>
            <p:ph type="title"/>
          </p:nvPr>
        </p:nvSpPr>
        <p:spPr/>
        <p:txBody>
          <a:bodyPr>
            <a:normAutofit fontScale="90000"/>
          </a:bodyPr>
          <a:lstStyle/>
          <a:p>
            <a:r>
              <a:rPr lang="en-US" altLang="zh-TW" sz="3300" dirty="0">
                <a:latin typeface="微軟正黑體" panose="020B0604030504040204" pitchFamily="34" charset="-120"/>
                <a:ea typeface="微軟正黑體" panose="020B0604030504040204" pitchFamily="34" charset="-120"/>
              </a:rPr>
              <a:t>Q:</a:t>
            </a:r>
            <a:r>
              <a:rPr lang="zh-TW" altLang="en-US" sz="3300" dirty="0">
                <a:latin typeface="微軟正黑體" panose="020B0604030504040204" pitchFamily="34" charset="-120"/>
                <a:ea typeface="微軟正黑體" panose="020B0604030504040204" pitchFamily="34" charset="-120"/>
              </a:rPr>
              <a:t>就兩個子題（鼓勵各級學校籌組足球隊、完善硬體措施），足球</a:t>
            </a:r>
            <a:r>
              <a:rPr lang="en-US" altLang="zh-TW" sz="3300" dirty="0">
                <a:latin typeface="微軟正黑體" panose="020B0604030504040204" pitchFamily="34" charset="-120"/>
                <a:ea typeface="微軟正黑體" panose="020B0604030504040204" pitchFamily="34" charset="-120"/>
              </a:rPr>
              <a:t>6</a:t>
            </a:r>
            <a:r>
              <a:rPr lang="zh-TW" altLang="en-US" sz="3300" dirty="0">
                <a:latin typeface="微軟正黑體" panose="020B0604030504040204" pitchFamily="34" charset="-120"/>
                <a:ea typeface="微軟正黑體" panose="020B0604030504040204" pitchFamily="34" charset="-120"/>
              </a:rPr>
              <a:t>年計畫的成果是否符合您的期待</a:t>
            </a:r>
            <a:r>
              <a:rPr lang="en-US" altLang="zh-TW" sz="3300" dirty="0">
                <a:latin typeface="微軟正黑體" panose="020B0604030504040204" pitchFamily="34" charset="-120"/>
                <a:ea typeface="微軟正黑體" panose="020B0604030504040204" pitchFamily="34" charset="-120"/>
              </a:rPr>
              <a:t>?</a:t>
            </a:r>
            <a:endParaRPr lang="zh-TW" altLang="en-US" sz="3300"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1030537B-6494-4869-BC07-F30CB8B872C5}"/>
              </a:ext>
            </a:extLst>
          </p:cNvPr>
          <p:cNvSpPr>
            <a:spLocks noGrp="1"/>
          </p:cNvSpPr>
          <p:nvPr>
            <p:ph idx="1"/>
          </p:nvPr>
        </p:nvSpPr>
        <p:spPr/>
        <p:txBody>
          <a:bodyPr/>
          <a:lstStyle/>
          <a:p>
            <a:endParaRPr lang="zh-TW" altLang="en-US"/>
          </a:p>
        </p:txBody>
      </p:sp>
      <p:graphicFrame>
        <p:nvGraphicFramePr>
          <p:cNvPr id="6" name="內容版面配置區 10">
            <a:extLst>
              <a:ext uri="{FF2B5EF4-FFF2-40B4-BE49-F238E27FC236}">
                <a16:creationId xmlns:a16="http://schemas.microsoft.com/office/drawing/2014/main" id="{A18C74FC-8941-42C0-9AC2-6E9E2C2E3E28}"/>
              </a:ext>
            </a:extLst>
          </p:cNvPr>
          <p:cNvGraphicFramePr>
            <a:graphicFrameLocks/>
          </p:cNvGraphicFramePr>
          <p:nvPr>
            <p:extLst>
              <p:ext uri="{D42A27DB-BD31-4B8C-83A1-F6EECF244321}">
                <p14:modId xmlns:p14="http://schemas.microsoft.com/office/powerpoint/2010/main" val="1535369854"/>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4575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9411AB-6718-4DE3-A2F3-312981EAE968}"/>
              </a:ext>
            </a:extLst>
          </p:cNvPr>
          <p:cNvSpPr>
            <a:spLocks noGrp="1"/>
          </p:cNvSpPr>
          <p:nvPr>
            <p:ph type="title"/>
          </p:nvPr>
        </p:nvSpPr>
        <p:spPr>
          <a:xfrm>
            <a:off x="77894" y="284480"/>
            <a:ext cx="8596668" cy="833120"/>
          </a:xfrm>
        </p:spPr>
        <p:txBody>
          <a:bodyPr/>
          <a:lstStyle/>
          <a:p>
            <a:r>
              <a:rPr lang="zh-TW" altLang="en-US" b="1" dirty="0">
                <a:solidFill>
                  <a:schemeClr val="tx1"/>
                </a:solidFill>
              </a:rPr>
              <a:t>「足球六年計畫」目標</a:t>
            </a:r>
            <a:endParaRPr lang="zh-TW" altLang="en-US" dirty="0"/>
          </a:p>
        </p:txBody>
      </p:sp>
      <p:sp>
        <p:nvSpPr>
          <p:cNvPr id="3" name="內容版面配置區 2">
            <a:extLst>
              <a:ext uri="{FF2B5EF4-FFF2-40B4-BE49-F238E27FC236}">
                <a16:creationId xmlns:a16="http://schemas.microsoft.com/office/drawing/2014/main" id="{52095BB0-18D2-475A-9620-F03E7FB26D5F}"/>
              </a:ext>
            </a:extLst>
          </p:cNvPr>
          <p:cNvSpPr>
            <a:spLocks noGrp="1"/>
          </p:cNvSpPr>
          <p:nvPr>
            <p:ph idx="1"/>
          </p:nvPr>
        </p:nvSpPr>
        <p:spPr>
          <a:xfrm>
            <a:off x="-81280" y="1078879"/>
            <a:ext cx="9926320" cy="4700242"/>
          </a:xfrm>
        </p:spPr>
        <p:txBody>
          <a:bodyPr>
            <a:noAutofit/>
          </a:bodyPr>
          <a:lstStyle/>
          <a:p>
            <a:pPr marL="0" indent="0" algn="just">
              <a:buNone/>
            </a:pPr>
            <a:r>
              <a:rPr lang="zh-TW" altLang="en-US" sz="2400" b="0" dirty="0">
                <a:effectLst/>
                <a:latin typeface="+mn-ea"/>
              </a:rPr>
              <a:t>一、計畫期程：自</a:t>
            </a:r>
            <a:r>
              <a:rPr lang="en-US" altLang="zh-TW" sz="2400" b="0" dirty="0">
                <a:effectLst/>
                <a:latin typeface="+mn-ea"/>
              </a:rPr>
              <a:t>2018</a:t>
            </a:r>
            <a:r>
              <a:rPr lang="zh-TW" altLang="en-US" sz="2400" b="0" dirty="0">
                <a:effectLst/>
                <a:latin typeface="+mn-ea"/>
              </a:rPr>
              <a:t>年</a:t>
            </a:r>
            <a:r>
              <a:rPr lang="en-US" altLang="zh-TW" sz="2400" b="0" dirty="0">
                <a:effectLst/>
                <a:latin typeface="+mn-ea"/>
              </a:rPr>
              <a:t>1</a:t>
            </a:r>
            <a:r>
              <a:rPr lang="zh-TW" altLang="en-US" sz="2400" b="0" dirty="0">
                <a:effectLst/>
                <a:latin typeface="+mn-ea"/>
              </a:rPr>
              <a:t>月</a:t>
            </a:r>
            <a:r>
              <a:rPr lang="en-US" altLang="zh-TW" sz="2400" b="0" dirty="0">
                <a:effectLst/>
                <a:latin typeface="+mn-ea"/>
              </a:rPr>
              <a:t>1</a:t>
            </a:r>
            <a:r>
              <a:rPr lang="zh-TW" altLang="en-US" sz="2400" b="0" dirty="0">
                <a:effectLst/>
                <a:latin typeface="+mn-ea"/>
              </a:rPr>
              <a:t>日起至</a:t>
            </a:r>
            <a:r>
              <a:rPr lang="en-US" altLang="zh-TW" sz="2400" b="0" dirty="0">
                <a:effectLst/>
                <a:latin typeface="+mn-ea"/>
              </a:rPr>
              <a:t>2023</a:t>
            </a:r>
            <a:r>
              <a:rPr lang="zh-TW" altLang="en-US" sz="2400" b="0" dirty="0">
                <a:effectLst/>
                <a:latin typeface="+mn-ea"/>
              </a:rPr>
              <a:t>年</a:t>
            </a:r>
            <a:r>
              <a:rPr lang="en-US" altLang="zh-TW" sz="2400" b="0" dirty="0">
                <a:effectLst/>
                <a:latin typeface="+mn-ea"/>
              </a:rPr>
              <a:t>12</a:t>
            </a:r>
            <a:r>
              <a:rPr lang="zh-TW" altLang="en-US" sz="2400" b="0" dirty="0">
                <a:effectLst/>
                <a:latin typeface="+mn-ea"/>
              </a:rPr>
              <a:t>月</a:t>
            </a:r>
            <a:r>
              <a:rPr lang="en-US" altLang="zh-TW" sz="2400" b="0" dirty="0">
                <a:effectLst/>
                <a:latin typeface="+mn-ea"/>
              </a:rPr>
              <a:t>31</a:t>
            </a:r>
            <a:r>
              <a:rPr lang="zh-TW" altLang="en-US" sz="2400" b="0" dirty="0">
                <a:effectLst/>
                <a:latin typeface="+mn-ea"/>
              </a:rPr>
              <a:t>日</a:t>
            </a:r>
            <a:endParaRPr lang="en-US" altLang="zh-TW" sz="2400" b="0" dirty="0">
              <a:effectLst/>
              <a:latin typeface="+mn-ea"/>
            </a:endParaRPr>
          </a:p>
          <a:p>
            <a:pPr marL="0" indent="0" algn="just">
              <a:buNone/>
            </a:pPr>
            <a:r>
              <a:rPr lang="zh-TW" altLang="en-US" sz="2400" dirty="0">
                <a:latin typeface="+mn-ea"/>
              </a:rPr>
              <a:t>二</a:t>
            </a:r>
            <a:r>
              <a:rPr lang="zh-TW" altLang="zh-TW" sz="2400" b="0" dirty="0">
                <a:effectLst/>
                <a:latin typeface="+mn-ea"/>
              </a:rPr>
              <a:t>、總目標：</a:t>
            </a:r>
            <a:endParaRPr lang="zh-TW" altLang="zh-TW" sz="2400" b="1" dirty="0">
              <a:effectLst/>
              <a:latin typeface="+mn-ea"/>
            </a:endParaRPr>
          </a:p>
          <a:p>
            <a:pPr marL="629920" algn="just"/>
            <a:r>
              <a:rPr lang="en-US" altLang="zh-TW" sz="2400" b="0" dirty="0">
                <a:effectLst/>
                <a:latin typeface="+mn-ea"/>
              </a:rPr>
              <a:t>    </a:t>
            </a:r>
            <a:r>
              <a:rPr lang="zh-TW" altLang="zh-TW" sz="2400" b="0" dirty="0">
                <a:effectLst/>
                <a:latin typeface="+mn-ea"/>
              </a:rPr>
              <a:t>為激發國人對足球的熱情，本計畫總目標為</a:t>
            </a:r>
            <a:r>
              <a:rPr lang="zh-TW" altLang="en-US" sz="2400" b="0" dirty="0">
                <a:effectLst/>
                <a:latin typeface="+mn-ea"/>
              </a:rPr>
              <a:t>：</a:t>
            </a:r>
            <a:endParaRPr lang="en-US" altLang="zh-TW" sz="2400" b="0" dirty="0">
              <a:effectLst/>
              <a:latin typeface="+mn-ea"/>
            </a:endParaRPr>
          </a:p>
          <a:p>
            <a:pPr marL="287020" indent="0" algn="just">
              <a:buNone/>
            </a:pPr>
            <a:r>
              <a:rPr lang="zh-TW" altLang="zh-TW" sz="2400" b="1" dirty="0">
                <a:solidFill>
                  <a:srgbClr val="FF0000"/>
                </a:solidFill>
                <a:effectLst/>
                <a:latin typeface="+mn-ea"/>
              </a:rPr>
              <a:t>「六年內我國足球世界排名達到</a:t>
            </a:r>
            <a:r>
              <a:rPr lang="en-US" altLang="zh-TW" sz="2400" b="1" dirty="0">
                <a:solidFill>
                  <a:srgbClr val="FF0000"/>
                </a:solidFill>
                <a:effectLst/>
                <a:latin typeface="+mn-ea"/>
              </a:rPr>
              <a:t>100</a:t>
            </a:r>
            <a:r>
              <a:rPr lang="zh-TW" altLang="zh-TW" sz="2400" b="1" dirty="0">
                <a:solidFill>
                  <a:srgbClr val="FF0000"/>
                </a:solidFill>
                <a:effectLst/>
                <a:latin typeface="+mn-ea"/>
              </a:rPr>
              <a:t>名以內」</a:t>
            </a:r>
            <a:r>
              <a:rPr lang="zh-TW" altLang="zh-TW" sz="2400" b="0" dirty="0">
                <a:solidFill>
                  <a:srgbClr val="FF0000"/>
                </a:solidFill>
                <a:effectLst/>
                <a:latin typeface="+mn-ea"/>
              </a:rPr>
              <a:t>。</a:t>
            </a:r>
            <a:endParaRPr lang="zh-TW" altLang="zh-TW" sz="2400" b="1" dirty="0">
              <a:solidFill>
                <a:srgbClr val="FF0000"/>
              </a:solidFill>
              <a:effectLst/>
              <a:latin typeface="+mn-ea"/>
            </a:endParaRPr>
          </a:p>
          <a:p>
            <a:pPr marL="0" indent="0" algn="just">
              <a:buNone/>
            </a:pPr>
            <a:r>
              <a:rPr lang="zh-TW" altLang="en-US" sz="2400" dirty="0">
                <a:latin typeface="+mn-ea"/>
              </a:rPr>
              <a:t>三</a:t>
            </a:r>
            <a:r>
              <a:rPr lang="zh-TW" altLang="zh-TW" sz="2400" b="0" dirty="0">
                <a:effectLst/>
                <a:latin typeface="+mn-ea"/>
              </a:rPr>
              <a:t>、分項目標：</a:t>
            </a:r>
            <a:endParaRPr lang="zh-TW" altLang="zh-TW" sz="2400" b="1" dirty="0">
              <a:effectLst/>
              <a:latin typeface="+mn-ea"/>
            </a:endParaRPr>
          </a:p>
          <a:p>
            <a:pPr marL="991235" indent="-359410" algn="just"/>
            <a:r>
              <a:rPr lang="en-US" altLang="zh-TW" sz="2400" b="0" dirty="0">
                <a:effectLst/>
                <a:latin typeface="+mn-ea"/>
              </a:rPr>
              <a:t>(</a:t>
            </a:r>
            <a:r>
              <a:rPr lang="zh-TW" altLang="zh-TW" sz="2400" b="0" dirty="0">
                <a:effectLst/>
                <a:latin typeface="+mn-ea"/>
              </a:rPr>
              <a:t>一</a:t>
            </a:r>
            <a:r>
              <a:rPr lang="en-US" altLang="zh-TW" sz="2400" b="0" dirty="0">
                <a:effectLst/>
                <a:latin typeface="+mn-ea"/>
              </a:rPr>
              <a:t>)</a:t>
            </a:r>
            <a:r>
              <a:rPr lang="zh-TW" altLang="zh-TW" sz="2400" b="0" dirty="0">
                <a:solidFill>
                  <a:srgbClr val="FF0000"/>
                </a:solidFill>
                <a:effectLst/>
                <a:latin typeface="+mn-ea"/>
              </a:rPr>
              <a:t>健全國家隊</a:t>
            </a:r>
            <a:r>
              <a:rPr lang="zh-TW" altLang="zh-TW" sz="2400" b="0" dirty="0">
                <a:effectLst/>
                <a:latin typeface="+mn-ea"/>
              </a:rPr>
              <a:t>，包含長期組訓、參賽、常任總教練制度、歸化球員協助等相關事宜。</a:t>
            </a:r>
            <a:endParaRPr lang="zh-TW" altLang="zh-TW" sz="2400" b="1" dirty="0">
              <a:effectLst/>
              <a:latin typeface="+mn-ea"/>
            </a:endParaRPr>
          </a:p>
          <a:p>
            <a:pPr marL="991235" indent="-359410" algn="just"/>
            <a:r>
              <a:rPr lang="en-US" altLang="zh-TW" sz="2400" b="0" dirty="0">
                <a:effectLst/>
                <a:latin typeface="+mn-ea"/>
              </a:rPr>
              <a:t>(</a:t>
            </a:r>
            <a:r>
              <a:rPr lang="zh-TW" altLang="zh-TW" sz="2400" b="0" dirty="0">
                <a:effectLst/>
                <a:latin typeface="+mn-ea"/>
              </a:rPr>
              <a:t>二</a:t>
            </a:r>
            <a:r>
              <a:rPr lang="en-US" altLang="zh-TW" sz="2400" b="0" dirty="0">
                <a:effectLst/>
                <a:latin typeface="+mn-ea"/>
              </a:rPr>
              <a:t>)</a:t>
            </a:r>
            <a:r>
              <a:rPr lang="zh-TW" altLang="zh-TW" sz="2400" b="0" dirty="0">
                <a:effectLst/>
                <a:latin typeface="+mn-ea"/>
              </a:rPr>
              <a:t>協助縣市媒合企業，</a:t>
            </a:r>
            <a:r>
              <a:rPr lang="zh-TW" altLang="zh-TW" sz="2400" b="0" dirty="0">
                <a:solidFill>
                  <a:srgbClr val="FF0000"/>
                </a:solidFill>
                <a:effectLst/>
                <a:latin typeface="+mn-ea"/>
              </a:rPr>
              <a:t>組成在地的企業</a:t>
            </a:r>
            <a:r>
              <a:rPr lang="en-US" altLang="zh-TW" sz="2400" b="0" dirty="0">
                <a:solidFill>
                  <a:srgbClr val="FF0000"/>
                </a:solidFill>
                <a:effectLst/>
                <a:latin typeface="+mn-ea"/>
              </a:rPr>
              <a:t>(</a:t>
            </a:r>
            <a:r>
              <a:rPr lang="zh-TW" altLang="zh-TW" sz="2400" b="0" dirty="0">
                <a:solidFill>
                  <a:srgbClr val="FF0000"/>
                </a:solidFill>
                <a:effectLst/>
                <a:latin typeface="+mn-ea"/>
              </a:rPr>
              <a:t>半職業</a:t>
            </a:r>
            <a:r>
              <a:rPr lang="en-US" altLang="zh-TW" sz="2400" b="0" dirty="0">
                <a:solidFill>
                  <a:srgbClr val="FF0000"/>
                </a:solidFill>
                <a:effectLst/>
                <a:latin typeface="+mn-ea"/>
              </a:rPr>
              <a:t>)</a:t>
            </a:r>
            <a:r>
              <a:rPr lang="zh-TW" altLang="zh-TW" sz="2400" b="0" dirty="0">
                <a:solidFill>
                  <a:srgbClr val="FF0000"/>
                </a:solidFill>
                <a:effectLst/>
                <a:latin typeface="+mn-ea"/>
              </a:rPr>
              <a:t>足球隊達到</a:t>
            </a:r>
            <a:r>
              <a:rPr lang="en-US" altLang="zh-TW" sz="2400" b="0" dirty="0">
                <a:solidFill>
                  <a:srgbClr val="FF0000"/>
                </a:solidFill>
                <a:effectLst/>
                <a:latin typeface="+mn-ea"/>
              </a:rPr>
              <a:t>6</a:t>
            </a:r>
            <a:r>
              <a:rPr lang="zh-TW" altLang="zh-TW" sz="2400" b="0" dirty="0">
                <a:solidFill>
                  <a:srgbClr val="FF0000"/>
                </a:solidFill>
                <a:effectLst/>
                <a:latin typeface="+mn-ea"/>
              </a:rPr>
              <a:t>隊</a:t>
            </a:r>
            <a:r>
              <a:rPr lang="zh-TW" altLang="zh-TW" sz="2400" b="0" dirty="0">
                <a:effectLst/>
                <a:latin typeface="+mn-ea"/>
              </a:rPr>
              <a:t>。</a:t>
            </a:r>
            <a:endParaRPr lang="zh-TW" altLang="zh-TW" sz="2400" b="1" dirty="0">
              <a:effectLst/>
              <a:latin typeface="+mn-ea"/>
            </a:endParaRPr>
          </a:p>
          <a:p>
            <a:pPr marL="991235" indent="-359410" algn="just"/>
            <a:r>
              <a:rPr lang="en-US" altLang="zh-TW" sz="2400" b="0" dirty="0">
                <a:effectLst/>
                <a:latin typeface="+mn-ea"/>
              </a:rPr>
              <a:t>(</a:t>
            </a:r>
            <a:r>
              <a:rPr lang="zh-TW" altLang="zh-TW" sz="2400" b="0" dirty="0">
                <a:effectLst/>
                <a:latin typeface="+mn-ea"/>
              </a:rPr>
              <a:t>三</a:t>
            </a:r>
            <a:r>
              <a:rPr lang="en-US" altLang="zh-TW" sz="2400" b="0" dirty="0">
                <a:effectLst/>
                <a:latin typeface="+mn-ea"/>
              </a:rPr>
              <a:t>)</a:t>
            </a:r>
            <a:r>
              <a:rPr lang="zh-TW" altLang="zh-TW" sz="2400" b="0" dirty="0">
                <a:effectLst/>
                <a:latin typeface="+mn-ea"/>
              </a:rPr>
              <a:t>完善硬體設施，由地方政府提供土地、中央政府出資</a:t>
            </a:r>
            <a:r>
              <a:rPr lang="en-US" altLang="zh-TW" sz="2400" b="0" dirty="0">
                <a:effectLst/>
                <a:latin typeface="+mn-ea"/>
              </a:rPr>
              <a:t>(</a:t>
            </a:r>
            <a:r>
              <a:rPr lang="zh-TW" altLang="zh-TW" sz="2400" b="0" dirty="0">
                <a:effectLst/>
                <a:latin typeface="+mn-ea"/>
              </a:rPr>
              <a:t>地方仍需配合款</a:t>
            </a:r>
            <a:r>
              <a:rPr lang="en-US" altLang="zh-TW" sz="2400" b="0" dirty="0">
                <a:solidFill>
                  <a:srgbClr val="FF0000"/>
                </a:solidFill>
                <a:effectLst/>
                <a:latin typeface="+mn-ea"/>
              </a:rPr>
              <a:t>)</a:t>
            </a:r>
            <a:r>
              <a:rPr lang="zh-TW" altLang="zh-TW" sz="2400" b="0" dirty="0">
                <a:solidFill>
                  <a:srgbClr val="FF0000"/>
                </a:solidFill>
                <a:effectLst/>
                <a:latin typeface="+mn-ea"/>
              </a:rPr>
              <a:t>興建專用</a:t>
            </a:r>
            <a:r>
              <a:rPr lang="en-US" altLang="zh-TW" sz="2400" b="0" dirty="0">
                <a:solidFill>
                  <a:srgbClr val="FF0000"/>
                </a:solidFill>
                <a:effectLst/>
                <a:latin typeface="+mn-ea"/>
              </a:rPr>
              <a:t>6</a:t>
            </a:r>
            <a:r>
              <a:rPr lang="zh-TW" altLang="zh-TW" sz="2400" b="0" dirty="0">
                <a:solidFill>
                  <a:srgbClr val="FF0000"/>
                </a:solidFill>
                <a:effectLst/>
                <a:latin typeface="+mn-ea"/>
              </a:rPr>
              <a:t>座足球場館</a:t>
            </a:r>
            <a:r>
              <a:rPr lang="zh-TW" altLang="zh-TW" sz="2400" b="0" dirty="0">
                <a:effectLst/>
                <a:latin typeface="+mn-ea"/>
              </a:rPr>
              <a:t>，以</a:t>
            </a:r>
            <a:r>
              <a:rPr lang="en-US" altLang="zh-TW" sz="2400" b="0" dirty="0">
                <a:effectLst/>
                <a:latin typeface="+mn-ea"/>
              </a:rPr>
              <a:t>OT</a:t>
            </a:r>
            <a:r>
              <a:rPr lang="zh-TW" altLang="zh-TW" sz="2400" b="0" dirty="0">
                <a:effectLst/>
                <a:latin typeface="+mn-ea"/>
              </a:rPr>
              <a:t>方式交由球團經營管理。</a:t>
            </a:r>
            <a:endParaRPr lang="zh-TW" altLang="zh-TW" sz="2400" b="1" dirty="0">
              <a:effectLst/>
              <a:latin typeface="+mn-ea"/>
            </a:endParaRPr>
          </a:p>
          <a:p>
            <a:pPr marL="991235" indent="-359410" algn="just"/>
            <a:r>
              <a:rPr lang="en-US" altLang="zh-TW" sz="2400" b="0" dirty="0">
                <a:effectLst/>
                <a:latin typeface="+mn-ea"/>
              </a:rPr>
              <a:t>(</a:t>
            </a:r>
            <a:r>
              <a:rPr lang="zh-TW" altLang="zh-TW" sz="2400" b="0" dirty="0">
                <a:effectLst/>
                <a:latin typeface="+mn-ea"/>
              </a:rPr>
              <a:t>四</a:t>
            </a:r>
            <a:r>
              <a:rPr lang="en-US" altLang="zh-TW" sz="2400" b="0" dirty="0">
                <a:effectLst/>
                <a:latin typeface="+mn-ea"/>
              </a:rPr>
              <a:t>)</a:t>
            </a:r>
            <a:r>
              <a:rPr lang="zh-TW" altLang="zh-TW" sz="2400" b="0" dirty="0">
                <a:solidFill>
                  <a:srgbClr val="FF0000"/>
                </a:solidFill>
                <a:effectLst/>
                <a:latin typeface="+mn-ea"/>
              </a:rPr>
              <a:t>鼓勵學校組隊</a:t>
            </a:r>
            <a:r>
              <a:rPr lang="zh-TW" altLang="zh-TW" sz="2400" b="0" dirty="0">
                <a:effectLst/>
                <a:latin typeface="+mn-ea"/>
              </a:rPr>
              <a:t>，提供參賽誘因，使大專足球聯賽公開一級隊數達</a:t>
            </a:r>
            <a:r>
              <a:rPr lang="en-US" altLang="zh-TW" sz="2400" b="0" dirty="0">
                <a:effectLst/>
                <a:latin typeface="+mn-ea"/>
              </a:rPr>
              <a:t>16</a:t>
            </a:r>
            <a:r>
              <a:rPr lang="zh-TW" altLang="zh-TW" sz="2400" b="0" dirty="0">
                <a:effectLst/>
                <a:latin typeface="+mn-ea"/>
              </a:rPr>
              <a:t>隊、高中足球聯賽</a:t>
            </a:r>
            <a:r>
              <a:rPr lang="en-US" altLang="zh-TW" sz="2400" b="0" dirty="0">
                <a:effectLst/>
                <a:latin typeface="+mn-ea"/>
              </a:rPr>
              <a:t>11</a:t>
            </a:r>
            <a:r>
              <a:rPr lang="zh-TW" altLang="zh-TW" sz="2400" b="0" dirty="0">
                <a:effectLst/>
                <a:latin typeface="+mn-ea"/>
              </a:rPr>
              <a:t>人制達</a:t>
            </a:r>
            <a:r>
              <a:rPr lang="en-US" altLang="zh-TW" sz="2400" b="0" dirty="0">
                <a:effectLst/>
                <a:latin typeface="+mn-ea"/>
              </a:rPr>
              <a:t>32</a:t>
            </a:r>
            <a:r>
              <a:rPr lang="zh-TW" altLang="zh-TW" sz="2400" b="0" dirty="0">
                <a:effectLst/>
                <a:latin typeface="+mn-ea"/>
              </a:rPr>
              <a:t>隊、國中足球聯賽</a:t>
            </a:r>
            <a:r>
              <a:rPr lang="en-US" altLang="zh-TW" sz="2400" b="0" dirty="0">
                <a:effectLst/>
                <a:latin typeface="+mn-ea"/>
              </a:rPr>
              <a:t>11</a:t>
            </a:r>
            <a:r>
              <a:rPr lang="zh-TW" altLang="zh-TW" sz="2400" b="0" dirty="0">
                <a:effectLst/>
                <a:latin typeface="+mn-ea"/>
              </a:rPr>
              <a:t>人制達</a:t>
            </a:r>
            <a:r>
              <a:rPr lang="en-US" altLang="zh-TW" sz="2400" b="0" dirty="0">
                <a:effectLst/>
                <a:latin typeface="+mn-ea"/>
              </a:rPr>
              <a:t>64</a:t>
            </a:r>
            <a:r>
              <a:rPr lang="zh-TW" altLang="zh-TW" sz="2400" b="0" dirty="0">
                <a:effectLst/>
                <a:latin typeface="+mn-ea"/>
              </a:rPr>
              <a:t>隊。</a:t>
            </a:r>
            <a:endParaRPr lang="zh-TW" altLang="zh-TW" sz="2400" b="1" dirty="0">
              <a:effectLst/>
              <a:latin typeface="+mn-ea"/>
            </a:endParaRPr>
          </a:p>
          <a:p>
            <a:endParaRPr lang="zh-TW" altLang="en-US" sz="2400" dirty="0">
              <a:latin typeface="+mn-ea"/>
            </a:endParaRPr>
          </a:p>
        </p:txBody>
      </p:sp>
    </p:spTree>
    <p:extLst>
      <p:ext uri="{BB962C8B-B14F-4D97-AF65-F5344CB8AC3E}">
        <p14:creationId xmlns:p14="http://schemas.microsoft.com/office/powerpoint/2010/main" val="2767114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2E7075-39F3-4003-93AA-BA60C7822ED7}"/>
              </a:ext>
            </a:extLst>
          </p:cNvPr>
          <p:cNvSpPr>
            <a:spLocks noGrp="1"/>
          </p:cNvSpPr>
          <p:nvPr>
            <p:ph type="title"/>
          </p:nvPr>
        </p:nvSpPr>
        <p:spPr>
          <a:xfrm>
            <a:off x="956830" y="2728735"/>
            <a:ext cx="9404723" cy="1400530"/>
          </a:xfrm>
          <a:ln w="76200"/>
        </p:spPr>
        <p:style>
          <a:lnRef idx="2">
            <a:schemeClr val="accent1"/>
          </a:lnRef>
          <a:fillRef idx="1">
            <a:schemeClr val="lt1"/>
          </a:fillRef>
          <a:effectRef idx="0">
            <a:schemeClr val="accent1"/>
          </a:effectRef>
          <a:fontRef idx="minor">
            <a:schemeClr val="dk1"/>
          </a:fontRef>
        </p:style>
        <p:txBody>
          <a:bodyPr anchor="ctr"/>
          <a:lstStyle/>
          <a:p>
            <a:pPr algn="ctr"/>
            <a:r>
              <a:rPr lang="zh-TW" altLang="en-US" sz="2800" b="1" dirty="0">
                <a:latin typeface="微軟正黑體" panose="020B0604030504040204" pitchFamily="34" charset="-120"/>
                <a:ea typeface="微軟正黑體" panose="020B0604030504040204" pitchFamily="34" charset="-120"/>
              </a:rPr>
              <a:t>子題：推動企業足球（半職業）運動發展</a:t>
            </a:r>
          </a:p>
        </p:txBody>
      </p:sp>
    </p:spTree>
    <p:extLst>
      <p:ext uri="{BB962C8B-B14F-4D97-AF65-F5344CB8AC3E}">
        <p14:creationId xmlns:p14="http://schemas.microsoft.com/office/powerpoint/2010/main" val="2746708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D64971-8EFA-4A30-8E15-C5B76FFE5D1E}"/>
              </a:ext>
            </a:extLst>
          </p:cNvPr>
          <p:cNvSpPr>
            <a:spLocks noGrp="1"/>
          </p:cNvSpPr>
          <p:nvPr>
            <p:ph type="title"/>
          </p:nvPr>
        </p:nvSpPr>
        <p:spPr/>
        <p:txBody>
          <a:bodyPr>
            <a:normAutofit fontScale="90000"/>
          </a:bodyPr>
          <a:lstStyle/>
          <a:p>
            <a:r>
              <a:rPr lang="en-US" altLang="zh-TW" sz="3300" dirty="0">
                <a:latin typeface="微軟正黑體" panose="020B0604030504040204" pitchFamily="34" charset="-120"/>
                <a:ea typeface="微軟正黑體" panose="020B0604030504040204" pitchFamily="34" charset="-120"/>
              </a:rPr>
              <a:t>Q:</a:t>
            </a:r>
            <a:r>
              <a:rPr lang="zh-TW" altLang="en-US" sz="3300" dirty="0">
                <a:latin typeface="微軟正黑體" panose="020B0604030504040204" pitchFamily="34" charset="-120"/>
                <a:ea typeface="微軟正黑體" panose="020B0604030504040204" pitchFamily="34" charset="-120"/>
              </a:rPr>
              <a:t> 您先前是否知道本計劃中對企業足球（半職業）運動發展的政策、補助對象及經費編列概況</a:t>
            </a:r>
            <a:r>
              <a:rPr lang="en-US" altLang="zh-TW" sz="3300" dirty="0">
                <a:latin typeface="微軟正黑體" panose="020B0604030504040204" pitchFamily="34" charset="-120"/>
                <a:ea typeface="微軟正黑體" panose="020B0604030504040204" pitchFamily="34" charset="-120"/>
              </a:rPr>
              <a:t>?</a:t>
            </a:r>
            <a:endParaRPr lang="zh-TW" altLang="en-US" sz="3300"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AE558B24-8D58-4E7C-A70B-88EA4EA6D9B7}"/>
              </a:ext>
            </a:extLst>
          </p:cNvPr>
          <p:cNvSpPr>
            <a:spLocks noGrp="1"/>
          </p:cNvSpPr>
          <p:nvPr>
            <p:ph idx="1"/>
          </p:nvPr>
        </p:nvSpPr>
        <p:spPr/>
        <p:txBody>
          <a:bodyPr/>
          <a:lstStyle/>
          <a:p>
            <a:endParaRPr lang="zh-TW" altLang="en-US" dirty="0"/>
          </a:p>
        </p:txBody>
      </p:sp>
      <p:graphicFrame>
        <p:nvGraphicFramePr>
          <p:cNvPr id="4" name="內容版面配置區 10">
            <a:extLst>
              <a:ext uri="{FF2B5EF4-FFF2-40B4-BE49-F238E27FC236}">
                <a16:creationId xmlns:a16="http://schemas.microsoft.com/office/drawing/2014/main" id="{A404D24D-2CD8-42D5-8083-787DDCC63673}"/>
              </a:ext>
            </a:extLst>
          </p:cNvPr>
          <p:cNvGraphicFramePr>
            <a:graphicFrameLocks/>
          </p:cNvGraphicFramePr>
          <p:nvPr>
            <p:extLst>
              <p:ext uri="{D42A27DB-BD31-4B8C-83A1-F6EECF244321}">
                <p14:modId xmlns:p14="http://schemas.microsoft.com/office/powerpoint/2010/main" val="3053587943"/>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0889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90F547-C25E-4291-858E-F88D0101B9CD}"/>
              </a:ext>
            </a:extLst>
          </p:cNvPr>
          <p:cNvSpPr>
            <a:spLocks noGrp="1"/>
          </p:cNvSpPr>
          <p:nvPr>
            <p:ph type="title"/>
          </p:nvPr>
        </p:nvSpPr>
        <p:spPr/>
        <p:txBody>
          <a:bodyPr/>
          <a:lstStyle/>
          <a:p>
            <a:r>
              <a:rPr lang="en-US" altLang="zh-TW" dirty="0">
                <a:latin typeface="微軟正黑體" panose="020B0604030504040204" pitchFamily="34" charset="-120"/>
                <a:ea typeface="微軟正黑體" panose="020B0604030504040204" pitchFamily="34" charset="-120"/>
              </a:rPr>
              <a:t>Q:</a:t>
            </a:r>
            <a:r>
              <a:rPr lang="zh-TW" altLang="en-US" dirty="0">
                <a:latin typeface="微軟正黑體" panose="020B0604030504040204" pitchFamily="34" charset="-120"/>
                <a:ea typeface="微軟正黑體" panose="020B0604030504040204" pitchFamily="34" charset="-120"/>
              </a:rPr>
              <a:t> 此項目標的預算補助方式及對象是否需要調整？</a:t>
            </a:r>
          </a:p>
        </p:txBody>
      </p:sp>
      <p:sp>
        <p:nvSpPr>
          <p:cNvPr id="3" name="內容版面配置區 2">
            <a:extLst>
              <a:ext uri="{FF2B5EF4-FFF2-40B4-BE49-F238E27FC236}">
                <a16:creationId xmlns:a16="http://schemas.microsoft.com/office/drawing/2014/main" id="{CB5B2B9C-3A02-4CA5-B3A1-E46F91541044}"/>
              </a:ext>
            </a:extLst>
          </p:cNvPr>
          <p:cNvSpPr>
            <a:spLocks noGrp="1"/>
          </p:cNvSpPr>
          <p:nvPr>
            <p:ph idx="1"/>
          </p:nvPr>
        </p:nvSpPr>
        <p:spPr/>
        <p:txBody>
          <a:bodyPr/>
          <a:lstStyle/>
          <a:p>
            <a:endParaRPr lang="zh-TW" altLang="en-US"/>
          </a:p>
        </p:txBody>
      </p:sp>
      <p:graphicFrame>
        <p:nvGraphicFramePr>
          <p:cNvPr id="4" name="內容版面配置區 10">
            <a:extLst>
              <a:ext uri="{FF2B5EF4-FFF2-40B4-BE49-F238E27FC236}">
                <a16:creationId xmlns:a16="http://schemas.microsoft.com/office/drawing/2014/main" id="{49AC3DF9-E0BD-4B0F-8855-B35810E0A419}"/>
              </a:ext>
            </a:extLst>
          </p:cNvPr>
          <p:cNvGraphicFramePr>
            <a:graphicFrameLocks/>
          </p:cNvGraphicFramePr>
          <p:nvPr>
            <p:extLst>
              <p:ext uri="{D42A27DB-BD31-4B8C-83A1-F6EECF244321}">
                <p14:modId xmlns:p14="http://schemas.microsoft.com/office/powerpoint/2010/main" val="701028427"/>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4629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DC0084-0480-4D6D-A5F4-51C828A90BCE}"/>
              </a:ext>
            </a:extLst>
          </p:cNvPr>
          <p:cNvSpPr>
            <a:spLocks noGrp="1"/>
          </p:cNvSpPr>
          <p:nvPr>
            <p:ph type="title"/>
          </p:nvPr>
        </p:nvSpPr>
        <p:spPr/>
        <p:txBody>
          <a:bodyPr>
            <a:normAutofit fontScale="90000"/>
          </a:bodyPr>
          <a:lstStyle/>
          <a:p>
            <a:r>
              <a:rPr lang="en-US" altLang="zh-TW" sz="3500" dirty="0">
                <a:latin typeface="微軟正黑體" panose="020B0604030504040204" pitchFamily="34" charset="-120"/>
                <a:ea typeface="微軟正黑體" panose="020B0604030504040204" pitchFamily="34" charset="-120"/>
              </a:rPr>
              <a:t>Q:</a:t>
            </a:r>
            <a:r>
              <a:rPr lang="zh-TW" altLang="en-US" sz="3500" dirty="0">
                <a:latin typeface="微軟正黑體" panose="020B0604030504040204" pitchFamily="34" charset="-120"/>
                <a:ea typeface="微軟正黑體" panose="020B0604030504040204" pitchFamily="34" charset="-120"/>
              </a:rPr>
              <a:t> 您認為，本議題之發展計畫對建立產業結構，提升企業贊助與在地連結等層面是否有成效</a:t>
            </a:r>
            <a:r>
              <a:rPr lang="en-US" altLang="zh-TW" sz="3500" dirty="0">
                <a:latin typeface="微軟正黑體" panose="020B0604030504040204" pitchFamily="34" charset="-120"/>
                <a:ea typeface="微軟正黑體" panose="020B0604030504040204" pitchFamily="34" charset="-120"/>
              </a:rPr>
              <a:t>?</a:t>
            </a:r>
            <a:endParaRPr lang="zh-TW" altLang="en-US" sz="3500"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13CF6ED3-0DBE-40E8-AED9-1547BD769B00}"/>
              </a:ext>
            </a:extLst>
          </p:cNvPr>
          <p:cNvSpPr>
            <a:spLocks noGrp="1"/>
          </p:cNvSpPr>
          <p:nvPr>
            <p:ph idx="1"/>
          </p:nvPr>
        </p:nvSpPr>
        <p:spPr/>
        <p:txBody>
          <a:bodyPr/>
          <a:lstStyle/>
          <a:p>
            <a:endParaRPr lang="zh-TW" altLang="en-US"/>
          </a:p>
        </p:txBody>
      </p:sp>
      <p:graphicFrame>
        <p:nvGraphicFramePr>
          <p:cNvPr id="4" name="內容版面配置區 10">
            <a:extLst>
              <a:ext uri="{FF2B5EF4-FFF2-40B4-BE49-F238E27FC236}">
                <a16:creationId xmlns:a16="http://schemas.microsoft.com/office/drawing/2014/main" id="{9B671629-EAEC-481E-BF73-CEE184B1B057}"/>
              </a:ext>
            </a:extLst>
          </p:cNvPr>
          <p:cNvGraphicFramePr>
            <a:graphicFrameLocks/>
          </p:cNvGraphicFramePr>
          <p:nvPr>
            <p:extLst>
              <p:ext uri="{D42A27DB-BD31-4B8C-83A1-F6EECF244321}">
                <p14:modId xmlns:p14="http://schemas.microsoft.com/office/powerpoint/2010/main" val="3085238234"/>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8053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D64971-8EFA-4A30-8E15-C5B76FFE5D1E}"/>
              </a:ext>
            </a:extLst>
          </p:cNvPr>
          <p:cNvSpPr>
            <a:spLocks noGrp="1"/>
          </p:cNvSpPr>
          <p:nvPr>
            <p:ph type="title"/>
          </p:nvPr>
        </p:nvSpPr>
        <p:spPr/>
        <p:txBody>
          <a:bodyPr/>
          <a:lstStyle/>
          <a:p>
            <a:r>
              <a:rPr lang="en-US" altLang="zh-TW" dirty="0">
                <a:latin typeface="微軟正黑體" panose="020B0604030504040204" pitchFamily="34" charset="-120"/>
                <a:ea typeface="微軟正黑體" panose="020B0604030504040204" pitchFamily="34" charset="-120"/>
              </a:rPr>
              <a:t>Q:</a:t>
            </a:r>
            <a:r>
              <a:rPr lang="zh-TW" altLang="en-US" dirty="0">
                <a:latin typeface="微軟正黑體" panose="020B0604030504040204" pitchFamily="34" charset="-120"/>
                <a:ea typeface="微軟正黑體" panose="020B0604030504040204" pitchFamily="34" charset="-120"/>
              </a:rPr>
              <a:t>您認為，目前的計畫執行是否有幫助台灣足球走向職業化？</a:t>
            </a:r>
          </a:p>
        </p:txBody>
      </p:sp>
      <p:sp>
        <p:nvSpPr>
          <p:cNvPr id="3" name="內容版面配置區 2">
            <a:extLst>
              <a:ext uri="{FF2B5EF4-FFF2-40B4-BE49-F238E27FC236}">
                <a16:creationId xmlns:a16="http://schemas.microsoft.com/office/drawing/2014/main" id="{AE558B24-8D58-4E7C-A70B-88EA4EA6D9B7}"/>
              </a:ext>
            </a:extLst>
          </p:cNvPr>
          <p:cNvSpPr>
            <a:spLocks noGrp="1"/>
          </p:cNvSpPr>
          <p:nvPr>
            <p:ph idx="1"/>
          </p:nvPr>
        </p:nvSpPr>
        <p:spPr/>
        <p:txBody>
          <a:bodyPr/>
          <a:lstStyle/>
          <a:p>
            <a:endParaRPr lang="zh-TW" altLang="en-US" dirty="0"/>
          </a:p>
        </p:txBody>
      </p:sp>
      <p:graphicFrame>
        <p:nvGraphicFramePr>
          <p:cNvPr id="4" name="內容版面配置區 10">
            <a:extLst>
              <a:ext uri="{FF2B5EF4-FFF2-40B4-BE49-F238E27FC236}">
                <a16:creationId xmlns:a16="http://schemas.microsoft.com/office/drawing/2014/main" id="{A404D24D-2CD8-42D5-8083-787DDCC63673}"/>
              </a:ext>
            </a:extLst>
          </p:cNvPr>
          <p:cNvGraphicFramePr>
            <a:graphicFrameLocks/>
          </p:cNvGraphicFramePr>
          <p:nvPr>
            <p:extLst>
              <p:ext uri="{D42A27DB-BD31-4B8C-83A1-F6EECF244321}">
                <p14:modId xmlns:p14="http://schemas.microsoft.com/office/powerpoint/2010/main" val="1630261679"/>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4328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AEA4E2-664E-453A-8BC5-D26D064A5BB1}"/>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民眾心聲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p>
        </p:txBody>
      </p:sp>
      <p:sp>
        <p:nvSpPr>
          <p:cNvPr id="3" name="內容版面配置區 2">
            <a:extLst>
              <a:ext uri="{FF2B5EF4-FFF2-40B4-BE49-F238E27FC236}">
                <a16:creationId xmlns:a16="http://schemas.microsoft.com/office/drawing/2014/main" id="{7CDDA476-6BC5-41D9-8EFF-C21F7DBDB166}"/>
              </a:ext>
            </a:extLst>
          </p:cNvPr>
          <p:cNvSpPr>
            <a:spLocks noGrp="1"/>
          </p:cNvSpPr>
          <p:nvPr>
            <p:ph idx="1"/>
          </p:nvPr>
        </p:nvSpPr>
        <p:spPr>
          <a:xfrm>
            <a:off x="677334" y="1683069"/>
            <a:ext cx="8596668" cy="3880773"/>
          </a:xfrm>
        </p:spPr>
        <p:txBody>
          <a:bodyPr>
            <a:noAutofit/>
          </a:bodyPr>
          <a:lstStyle/>
          <a:p>
            <a:r>
              <a:rPr lang="zh-TW" altLang="en-US" sz="2400" dirty="0"/>
              <a:t>經費使用上受制於許多不合理的規範，並不是認真朝向職業化發展</a:t>
            </a:r>
            <a:endParaRPr lang="en-US" altLang="zh-TW" sz="2400" dirty="0"/>
          </a:p>
          <a:p>
            <a:r>
              <a:rPr lang="zh-TW" altLang="en-US" sz="2400" dirty="0"/>
              <a:t>補助經費對公部門發展足球有立即效果，但對發展職業為目標的台足反而有害。</a:t>
            </a:r>
            <a:endParaRPr lang="en-US" altLang="zh-TW" sz="2400" dirty="0"/>
          </a:p>
          <a:p>
            <a:r>
              <a:rPr lang="zh-TW" altLang="en-US" sz="2400" dirty="0"/>
              <a:t>補助金額太低，對半職業的球隊助益不大，更何況全職業化？</a:t>
            </a:r>
            <a:endParaRPr lang="en-US" altLang="zh-TW" sz="2400" dirty="0"/>
          </a:p>
          <a:p>
            <a:r>
              <a:rPr lang="zh-TW" altLang="en-US" sz="2400" dirty="0"/>
              <a:t>企甲球隊還是將補助視為填補財政缺口的主要來源，未能有效利用這筆資金開源</a:t>
            </a:r>
            <a:endParaRPr lang="en-US" altLang="zh-TW" sz="2400" dirty="0"/>
          </a:p>
          <a:p>
            <a:r>
              <a:rPr lang="zh-TW" altLang="en-US" sz="2400" dirty="0"/>
              <a:t>台企甲的曝光度仍太低，媒體宣傳不足，至少要使新聞播報體育新聞時，足球的新聞版面要跟棒球籃球相當，營造出長期話題和國內氛圍</a:t>
            </a:r>
          </a:p>
        </p:txBody>
      </p:sp>
    </p:spTree>
    <p:extLst>
      <p:ext uri="{BB962C8B-B14F-4D97-AF65-F5344CB8AC3E}">
        <p14:creationId xmlns:p14="http://schemas.microsoft.com/office/powerpoint/2010/main" val="530429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C0A634-F82C-44DD-8E55-0CDBE527ABFC}"/>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民眾建議調整方式</a:t>
            </a:r>
          </a:p>
        </p:txBody>
      </p:sp>
      <p:sp>
        <p:nvSpPr>
          <p:cNvPr id="3" name="內容版面配置區 2">
            <a:extLst>
              <a:ext uri="{FF2B5EF4-FFF2-40B4-BE49-F238E27FC236}">
                <a16:creationId xmlns:a16="http://schemas.microsoft.com/office/drawing/2014/main" id="{8B82335B-5377-467A-A92E-89BA6B941526}"/>
              </a:ext>
            </a:extLst>
          </p:cNvPr>
          <p:cNvSpPr>
            <a:spLocks noGrp="1"/>
          </p:cNvSpPr>
          <p:nvPr>
            <p:ph idx="1"/>
          </p:nvPr>
        </p:nvSpPr>
        <p:spPr/>
        <p:txBody>
          <a:bodyPr>
            <a:normAutofit/>
          </a:bodyPr>
          <a:lstStyle/>
          <a:p>
            <a:r>
              <a:rPr lang="zh-TW" altLang="en-US" sz="2400" dirty="0"/>
              <a:t>根據企業介入職業運動深度不同，提供不同免稅額。例如有 </a:t>
            </a:r>
            <a:r>
              <a:rPr lang="en-US" altLang="zh-TW" sz="2400" dirty="0"/>
              <a:t>U12/U15/U18 </a:t>
            </a:r>
            <a:r>
              <a:rPr lang="zh-TW" altLang="en-US" sz="2400" dirty="0"/>
              <a:t>青訓，根據青訓育成規模給予不同免稅級距。</a:t>
            </a:r>
            <a:endParaRPr lang="en-US" altLang="zh-TW" sz="2400" dirty="0"/>
          </a:p>
          <a:p>
            <a:r>
              <a:rPr lang="zh-TW" altLang="en-US" sz="2400" dirty="0"/>
              <a:t>落實運產條例，讓企業願意透過贊助減稅。將體育從校園走出來，比賽以週末為主，養成家長參與孩子運動比賽，及學生參與學校代表隊運動比賽的習慣</a:t>
            </a:r>
            <a:endParaRPr lang="en-US" altLang="zh-TW" sz="2400" dirty="0"/>
          </a:p>
          <a:p>
            <a:r>
              <a:rPr lang="zh-TW" altLang="en-US" sz="2400" dirty="0"/>
              <a:t>在六年計劃當中加強企業贊助的結合以及對基層人員的培育</a:t>
            </a:r>
            <a:endParaRPr lang="en-US" altLang="zh-TW" sz="2400" dirty="0"/>
          </a:p>
          <a:p>
            <a:r>
              <a:rPr lang="zh-TW" altLang="en-US" sz="2400" dirty="0"/>
              <a:t>針對各縣市的執行作微調</a:t>
            </a:r>
            <a:endParaRPr lang="en-US" altLang="zh-TW" sz="2400" dirty="0"/>
          </a:p>
        </p:txBody>
      </p:sp>
    </p:spTree>
    <p:extLst>
      <p:ext uri="{BB962C8B-B14F-4D97-AF65-F5344CB8AC3E}">
        <p14:creationId xmlns:p14="http://schemas.microsoft.com/office/powerpoint/2010/main" val="307514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2E7075-39F3-4003-93AA-BA60C7822ED7}"/>
              </a:ext>
            </a:extLst>
          </p:cNvPr>
          <p:cNvSpPr>
            <a:spLocks noGrp="1"/>
          </p:cNvSpPr>
          <p:nvPr>
            <p:ph type="title"/>
          </p:nvPr>
        </p:nvSpPr>
        <p:spPr>
          <a:xfrm>
            <a:off x="956830" y="2728735"/>
            <a:ext cx="9404723" cy="1400530"/>
          </a:xfrm>
          <a:ln w="76200"/>
        </p:spPr>
        <p:style>
          <a:lnRef idx="2">
            <a:schemeClr val="accent1"/>
          </a:lnRef>
          <a:fillRef idx="1">
            <a:schemeClr val="lt1"/>
          </a:fillRef>
          <a:effectRef idx="0">
            <a:schemeClr val="accent1"/>
          </a:effectRef>
          <a:fontRef idx="minor">
            <a:schemeClr val="dk1"/>
          </a:fontRef>
        </p:style>
        <p:txBody>
          <a:bodyPr anchor="ctr"/>
          <a:lstStyle/>
          <a:p>
            <a:pPr algn="ctr"/>
            <a:r>
              <a:rPr lang="zh-TW" altLang="en-US" sz="2800" b="1" dirty="0">
                <a:latin typeface="微軟正黑體" panose="020B0604030504040204" pitchFamily="34" charset="-120"/>
                <a:ea typeface="微軟正黑體" panose="020B0604030504040204" pitchFamily="34" charset="-120"/>
              </a:rPr>
              <a:t>子題：健全國家隊選訓賽輔獎</a:t>
            </a:r>
          </a:p>
        </p:txBody>
      </p:sp>
    </p:spTree>
    <p:extLst>
      <p:ext uri="{BB962C8B-B14F-4D97-AF65-F5344CB8AC3E}">
        <p14:creationId xmlns:p14="http://schemas.microsoft.com/office/powerpoint/2010/main" val="3717748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3F2B6E-59E2-471C-A018-B5D5C9D6EFF6}"/>
              </a:ext>
            </a:extLst>
          </p:cNvPr>
          <p:cNvSpPr>
            <a:spLocks noGrp="1"/>
          </p:cNvSpPr>
          <p:nvPr>
            <p:ph type="title"/>
          </p:nvPr>
        </p:nvSpPr>
        <p:spPr/>
        <p:txBody>
          <a:bodyPr/>
          <a:lstStyle/>
          <a:p>
            <a:r>
              <a:rPr lang="en-US" altLang="zh-TW" sz="3300" dirty="0">
                <a:latin typeface="微軟正黑體" panose="020B0604030504040204" pitchFamily="34" charset="-120"/>
                <a:ea typeface="微軟正黑體" panose="020B0604030504040204" pitchFamily="34" charset="-120"/>
              </a:rPr>
              <a:t>Q:</a:t>
            </a:r>
            <a:r>
              <a:rPr lang="zh-TW" altLang="en-US" sz="3300" dirty="0">
                <a:latin typeface="微軟正黑體" panose="020B0604030504040204" pitchFamily="34" charset="-120"/>
                <a:ea typeface="微軟正黑體" panose="020B0604030504040204" pitchFamily="34" charset="-120"/>
              </a:rPr>
              <a:t> 您是否知道目前足球</a:t>
            </a:r>
            <a:r>
              <a:rPr lang="en-US" altLang="zh-TW" sz="3300" dirty="0">
                <a:latin typeface="微軟正黑體" panose="020B0604030504040204" pitchFamily="34" charset="-120"/>
                <a:ea typeface="微軟正黑體" panose="020B0604030504040204" pitchFamily="34" charset="-120"/>
              </a:rPr>
              <a:t>6</a:t>
            </a:r>
            <a:r>
              <a:rPr lang="zh-TW" altLang="en-US" sz="3300" dirty="0">
                <a:latin typeface="微軟正黑體" panose="020B0604030504040204" pitchFamily="34" charset="-120"/>
                <a:ea typeface="微軟正黑體" panose="020B0604030504040204" pitchFamily="34" charset="-120"/>
              </a:rPr>
              <a:t>年計劃中，有關「健全國家隊選訓賽輔獎」之相關措施</a:t>
            </a:r>
            <a:r>
              <a:rPr lang="en-US" altLang="zh-TW" sz="3300" dirty="0">
                <a:latin typeface="微軟正黑體" panose="020B0604030504040204" pitchFamily="34" charset="-120"/>
                <a:ea typeface="微軟正黑體" panose="020B0604030504040204" pitchFamily="34" charset="-120"/>
              </a:rPr>
              <a:t>?</a:t>
            </a:r>
            <a:endParaRPr lang="zh-TW" altLang="en-US" sz="3300"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9D73D42B-BFCE-45FD-894E-0179ACB4D599}"/>
              </a:ext>
            </a:extLst>
          </p:cNvPr>
          <p:cNvSpPr>
            <a:spLocks noGrp="1"/>
          </p:cNvSpPr>
          <p:nvPr>
            <p:ph idx="1"/>
          </p:nvPr>
        </p:nvSpPr>
        <p:spPr/>
        <p:txBody>
          <a:bodyPr/>
          <a:lstStyle/>
          <a:p>
            <a:endParaRPr lang="zh-TW" altLang="en-US"/>
          </a:p>
        </p:txBody>
      </p:sp>
      <p:graphicFrame>
        <p:nvGraphicFramePr>
          <p:cNvPr id="6" name="內容版面配置區 10">
            <a:extLst>
              <a:ext uri="{FF2B5EF4-FFF2-40B4-BE49-F238E27FC236}">
                <a16:creationId xmlns:a16="http://schemas.microsoft.com/office/drawing/2014/main" id="{BF26ACD0-8EA9-4A87-8989-94B6ACA82422}"/>
              </a:ext>
            </a:extLst>
          </p:cNvPr>
          <p:cNvGraphicFramePr>
            <a:graphicFrameLocks/>
          </p:cNvGraphicFramePr>
          <p:nvPr>
            <p:extLst>
              <p:ext uri="{D42A27DB-BD31-4B8C-83A1-F6EECF244321}">
                <p14:modId xmlns:p14="http://schemas.microsoft.com/office/powerpoint/2010/main" val="3024528454"/>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4251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D64971-8EFA-4A30-8E15-C5B76FFE5D1E}"/>
              </a:ext>
            </a:extLst>
          </p:cNvPr>
          <p:cNvSpPr>
            <a:spLocks noGrp="1"/>
          </p:cNvSpPr>
          <p:nvPr>
            <p:ph type="title"/>
          </p:nvPr>
        </p:nvSpPr>
        <p:spPr/>
        <p:txBody>
          <a:bodyPr>
            <a:normAutofit fontScale="90000"/>
          </a:bodyPr>
          <a:lstStyle/>
          <a:p>
            <a:r>
              <a:rPr lang="en-US" altLang="zh-TW" sz="3300" dirty="0">
                <a:latin typeface="微軟正黑體" panose="020B0604030504040204" pitchFamily="34" charset="-120"/>
                <a:ea typeface="微軟正黑體" panose="020B0604030504040204" pitchFamily="34" charset="-120"/>
              </a:rPr>
              <a:t>Q:</a:t>
            </a:r>
            <a:r>
              <a:rPr lang="zh-TW" altLang="en-US" sz="3300" dirty="0">
                <a:latin typeface="微軟正黑體" panose="020B0604030504040204" pitchFamily="34" charset="-120"/>
                <a:ea typeface="微軟正黑體" panose="020B0604030504040204" pitchFamily="34" charset="-120"/>
              </a:rPr>
              <a:t> 您認為足球</a:t>
            </a:r>
            <a:r>
              <a:rPr lang="en-US" altLang="zh-TW" sz="3300" dirty="0">
                <a:latin typeface="微軟正黑體" panose="020B0604030504040204" pitchFamily="34" charset="-120"/>
                <a:ea typeface="微軟正黑體" panose="020B0604030504040204" pitchFamily="34" charset="-120"/>
              </a:rPr>
              <a:t>6</a:t>
            </a:r>
            <a:r>
              <a:rPr lang="zh-TW" altLang="en-US" sz="3300" dirty="0">
                <a:latin typeface="微軟正黑體" panose="020B0604030504040204" pitchFamily="34" charset="-120"/>
                <a:ea typeface="微軟正黑體" panose="020B0604030504040204" pitchFamily="34" charset="-120"/>
              </a:rPr>
              <a:t>年計劃計畫在六年內男足「國家隊世界排名達到前</a:t>
            </a:r>
            <a:r>
              <a:rPr lang="en-US" altLang="zh-TW" sz="3300" dirty="0">
                <a:latin typeface="微軟正黑體" panose="020B0604030504040204" pitchFamily="34" charset="-120"/>
                <a:ea typeface="微軟正黑體" panose="020B0604030504040204" pitchFamily="34" charset="-120"/>
              </a:rPr>
              <a:t>100</a:t>
            </a:r>
            <a:r>
              <a:rPr lang="zh-TW" altLang="en-US" sz="3300" dirty="0">
                <a:latin typeface="微軟正黑體" panose="020B0604030504040204" pitchFamily="34" charset="-120"/>
                <a:ea typeface="微軟正黑體" panose="020B0604030504040204" pitchFamily="34" charset="-120"/>
              </a:rPr>
              <a:t>名」之目標，是否有意義？</a:t>
            </a:r>
          </a:p>
        </p:txBody>
      </p:sp>
      <p:sp>
        <p:nvSpPr>
          <p:cNvPr id="3" name="內容版面配置區 2">
            <a:extLst>
              <a:ext uri="{FF2B5EF4-FFF2-40B4-BE49-F238E27FC236}">
                <a16:creationId xmlns:a16="http://schemas.microsoft.com/office/drawing/2014/main" id="{AE558B24-8D58-4E7C-A70B-88EA4EA6D9B7}"/>
              </a:ext>
            </a:extLst>
          </p:cNvPr>
          <p:cNvSpPr>
            <a:spLocks noGrp="1"/>
          </p:cNvSpPr>
          <p:nvPr>
            <p:ph idx="1"/>
          </p:nvPr>
        </p:nvSpPr>
        <p:spPr/>
        <p:txBody>
          <a:bodyPr/>
          <a:lstStyle/>
          <a:p>
            <a:endParaRPr lang="zh-TW" altLang="en-US" dirty="0"/>
          </a:p>
        </p:txBody>
      </p:sp>
      <p:graphicFrame>
        <p:nvGraphicFramePr>
          <p:cNvPr id="4" name="內容版面配置區 10">
            <a:extLst>
              <a:ext uri="{FF2B5EF4-FFF2-40B4-BE49-F238E27FC236}">
                <a16:creationId xmlns:a16="http://schemas.microsoft.com/office/drawing/2014/main" id="{A404D24D-2CD8-42D5-8083-787DDCC63673}"/>
              </a:ext>
            </a:extLst>
          </p:cNvPr>
          <p:cNvGraphicFramePr>
            <a:graphicFrameLocks/>
          </p:cNvGraphicFramePr>
          <p:nvPr>
            <p:extLst>
              <p:ext uri="{D42A27DB-BD31-4B8C-83A1-F6EECF244321}">
                <p14:modId xmlns:p14="http://schemas.microsoft.com/office/powerpoint/2010/main" val="3096793590"/>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295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CBF64F94-9C2F-4809-9625-981F5107EE77}"/>
              </a:ext>
            </a:extLst>
          </p:cNvPr>
          <p:cNvPicPr>
            <a:picLocks noChangeAspect="1"/>
          </p:cNvPicPr>
          <p:nvPr/>
        </p:nvPicPr>
        <p:blipFill>
          <a:blip r:embed="rId2"/>
          <a:stretch>
            <a:fillRect/>
          </a:stretch>
        </p:blipFill>
        <p:spPr>
          <a:xfrm>
            <a:off x="894080" y="0"/>
            <a:ext cx="7852727" cy="6813211"/>
          </a:xfrm>
          <a:prstGeom prst="rect">
            <a:avLst/>
          </a:prstGeom>
        </p:spPr>
      </p:pic>
    </p:spTree>
    <p:extLst>
      <p:ext uri="{BB962C8B-B14F-4D97-AF65-F5344CB8AC3E}">
        <p14:creationId xmlns:p14="http://schemas.microsoft.com/office/powerpoint/2010/main" val="28279187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D64971-8EFA-4A30-8E15-C5B76FFE5D1E}"/>
              </a:ext>
            </a:extLst>
          </p:cNvPr>
          <p:cNvSpPr>
            <a:spLocks noGrp="1"/>
          </p:cNvSpPr>
          <p:nvPr>
            <p:ph type="title"/>
          </p:nvPr>
        </p:nvSpPr>
        <p:spPr/>
        <p:txBody>
          <a:bodyPr/>
          <a:lstStyle/>
          <a:p>
            <a:r>
              <a:rPr lang="en-US" altLang="zh-TW" sz="3300" dirty="0">
                <a:latin typeface="微軟正黑體" panose="020B0604030504040204" pitchFamily="34" charset="-120"/>
                <a:ea typeface="微軟正黑體" panose="020B0604030504040204" pitchFamily="34" charset="-120"/>
              </a:rPr>
              <a:t>Q:</a:t>
            </a:r>
            <a:r>
              <a:rPr lang="zh-TW" altLang="en-US" sz="3300" dirty="0">
                <a:latin typeface="微軟正黑體" panose="020B0604030504040204" pitchFamily="34" charset="-120"/>
                <a:ea typeface="微軟正黑體" panose="020B0604030504040204" pitchFamily="34" charset="-120"/>
              </a:rPr>
              <a:t> 您對目前體育署的預算執行狀況是否滿意？</a:t>
            </a:r>
          </a:p>
        </p:txBody>
      </p:sp>
      <p:sp>
        <p:nvSpPr>
          <p:cNvPr id="3" name="內容版面配置區 2">
            <a:extLst>
              <a:ext uri="{FF2B5EF4-FFF2-40B4-BE49-F238E27FC236}">
                <a16:creationId xmlns:a16="http://schemas.microsoft.com/office/drawing/2014/main" id="{AE558B24-8D58-4E7C-A70B-88EA4EA6D9B7}"/>
              </a:ext>
            </a:extLst>
          </p:cNvPr>
          <p:cNvSpPr>
            <a:spLocks noGrp="1"/>
          </p:cNvSpPr>
          <p:nvPr>
            <p:ph idx="1"/>
          </p:nvPr>
        </p:nvSpPr>
        <p:spPr/>
        <p:txBody>
          <a:bodyPr/>
          <a:lstStyle/>
          <a:p>
            <a:endParaRPr lang="zh-TW" altLang="en-US" dirty="0"/>
          </a:p>
        </p:txBody>
      </p:sp>
      <p:graphicFrame>
        <p:nvGraphicFramePr>
          <p:cNvPr id="4" name="內容版面配置區 10">
            <a:extLst>
              <a:ext uri="{FF2B5EF4-FFF2-40B4-BE49-F238E27FC236}">
                <a16:creationId xmlns:a16="http://schemas.microsoft.com/office/drawing/2014/main" id="{A404D24D-2CD8-42D5-8083-787DDCC63673}"/>
              </a:ext>
            </a:extLst>
          </p:cNvPr>
          <p:cNvGraphicFramePr>
            <a:graphicFrameLocks/>
          </p:cNvGraphicFramePr>
          <p:nvPr>
            <p:extLst>
              <p:ext uri="{D42A27DB-BD31-4B8C-83A1-F6EECF244321}">
                <p14:modId xmlns:p14="http://schemas.microsoft.com/office/powerpoint/2010/main" val="2056641247"/>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8698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E88DF9-C5FB-4DD7-B225-7545D4F36267}"/>
              </a:ext>
            </a:extLst>
          </p:cNvPr>
          <p:cNvSpPr>
            <a:spLocks noGrp="1"/>
          </p:cNvSpPr>
          <p:nvPr>
            <p:ph type="title"/>
          </p:nvPr>
        </p:nvSpPr>
        <p:spPr/>
        <p:txBody>
          <a:bodyPr/>
          <a:lstStyle/>
          <a:p>
            <a:r>
              <a:rPr lang="en-US" altLang="zh-TW" sz="3300" dirty="0">
                <a:latin typeface="微軟正黑體" panose="020B0604030504040204" pitchFamily="34" charset="-120"/>
                <a:ea typeface="微軟正黑體" panose="020B0604030504040204" pitchFamily="34" charset="-120"/>
              </a:rPr>
              <a:t>Q:</a:t>
            </a:r>
            <a:r>
              <a:rPr lang="zh-TW" altLang="en-US" sz="3300" dirty="0">
                <a:latin typeface="微軟正黑體" panose="020B0604030504040204" pitchFamily="34" charset="-120"/>
                <a:ea typeface="微軟正黑體" panose="020B0604030504040204" pitchFamily="34" charset="-120"/>
              </a:rPr>
              <a:t>您對於目前足球</a:t>
            </a:r>
            <a:r>
              <a:rPr lang="en-US" altLang="zh-TW" sz="3300" dirty="0">
                <a:latin typeface="微軟正黑體" panose="020B0604030504040204" pitchFamily="34" charset="-120"/>
                <a:ea typeface="微軟正黑體" panose="020B0604030504040204" pitchFamily="34" charset="-120"/>
              </a:rPr>
              <a:t>6</a:t>
            </a:r>
            <a:r>
              <a:rPr lang="zh-TW" altLang="en-US" sz="3300" dirty="0">
                <a:latin typeface="微軟正黑體" panose="020B0604030504040204" pitchFamily="34" charset="-120"/>
                <a:ea typeface="微軟正黑體" panose="020B0604030504040204" pitchFamily="34" charset="-120"/>
              </a:rPr>
              <a:t>年計劃中，有關健全國家隊之部分是否有感？請依您的感受強烈評分。</a:t>
            </a:r>
          </a:p>
        </p:txBody>
      </p:sp>
      <p:graphicFrame>
        <p:nvGraphicFramePr>
          <p:cNvPr id="6" name="內容版面配置區 5">
            <a:extLst>
              <a:ext uri="{FF2B5EF4-FFF2-40B4-BE49-F238E27FC236}">
                <a16:creationId xmlns:a16="http://schemas.microsoft.com/office/drawing/2014/main" id="{BBD5AF3D-3ECB-4A16-BF41-10C7407AEB68}"/>
              </a:ext>
            </a:extLst>
          </p:cNvPr>
          <p:cNvGraphicFramePr>
            <a:graphicFrameLocks noGrp="1"/>
          </p:cNvGraphicFramePr>
          <p:nvPr>
            <p:ph idx="1"/>
            <p:extLst>
              <p:ext uri="{D42A27DB-BD31-4B8C-83A1-F6EECF244321}">
                <p14:modId xmlns:p14="http://schemas.microsoft.com/office/powerpoint/2010/main" val="436301735"/>
              </p:ext>
            </p:extLst>
          </p:nvPr>
        </p:nvGraphicFramePr>
        <p:xfrm>
          <a:off x="646111" y="1798320"/>
          <a:ext cx="10955339" cy="5059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0221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AEA4E2-664E-453A-8BC5-D26D064A5BB1}"/>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民眾心聲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p>
        </p:txBody>
      </p:sp>
      <p:sp>
        <p:nvSpPr>
          <p:cNvPr id="3" name="內容版面配置區 2">
            <a:extLst>
              <a:ext uri="{FF2B5EF4-FFF2-40B4-BE49-F238E27FC236}">
                <a16:creationId xmlns:a16="http://schemas.microsoft.com/office/drawing/2014/main" id="{7CDDA476-6BC5-41D9-8EFF-C21F7DBDB166}"/>
              </a:ext>
            </a:extLst>
          </p:cNvPr>
          <p:cNvSpPr>
            <a:spLocks noGrp="1"/>
          </p:cNvSpPr>
          <p:nvPr>
            <p:ph idx="1"/>
          </p:nvPr>
        </p:nvSpPr>
        <p:spPr>
          <a:xfrm>
            <a:off x="677334" y="1488613"/>
            <a:ext cx="8596668" cy="3880773"/>
          </a:xfrm>
        </p:spPr>
        <p:txBody>
          <a:bodyPr>
            <a:normAutofit/>
          </a:bodyPr>
          <a:lstStyle/>
          <a:p>
            <a:r>
              <a:rPr lang="zh-TW" altLang="en-US" sz="2400" dirty="0"/>
              <a:t>國家隊選手後續的發展及生涯規劃需有配套，很多選手從小到大都在踢球，最後退出國家隊什麼都不會，也沒有工作保障，身為退役國家隊的家屬，不願意以後自己的孩子也走一樣的路。</a:t>
            </a:r>
            <a:endParaRPr lang="en-US" altLang="zh-TW" sz="2400" dirty="0"/>
          </a:p>
          <a:p>
            <a:r>
              <a:rPr lang="zh-TW" altLang="en-US" sz="2400" dirty="0"/>
              <a:t>為什麼每年補助那麼多錢，執行率還會低落，讓人匪夷所思。</a:t>
            </a:r>
            <a:endParaRPr lang="en-US" altLang="zh-TW" sz="2400" dirty="0"/>
          </a:p>
          <a:p>
            <a:r>
              <a:rPr lang="zh-TW" altLang="en-US" sz="2400" dirty="0"/>
              <a:t>基本問題都相同，只存在大撒幣而已，如果沒有規劃及執行能力，只能是浪費納稅人錢的計畫</a:t>
            </a:r>
            <a:endParaRPr lang="en-US" altLang="zh-TW" sz="2400" dirty="0"/>
          </a:p>
          <a:p>
            <a:r>
              <a:rPr lang="zh-TW" altLang="en-US" sz="2400" dirty="0"/>
              <a:t>完全沒成效，令人失望。</a:t>
            </a:r>
          </a:p>
        </p:txBody>
      </p:sp>
    </p:spTree>
    <p:extLst>
      <p:ext uri="{BB962C8B-B14F-4D97-AF65-F5344CB8AC3E}">
        <p14:creationId xmlns:p14="http://schemas.microsoft.com/office/powerpoint/2010/main" val="4072073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C0A634-F82C-44DD-8E55-0CDBE527ABFC}"/>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民眾建議調整方式</a:t>
            </a:r>
          </a:p>
        </p:txBody>
      </p:sp>
      <p:sp>
        <p:nvSpPr>
          <p:cNvPr id="3" name="內容版面配置區 2">
            <a:extLst>
              <a:ext uri="{FF2B5EF4-FFF2-40B4-BE49-F238E27FC236}">
                <a16:creationId xmlns:a16="http://schemas.microsoft.com/office/drawing/2014/main" id="{8B82335B-5377-467A-A92E-89BA6B941526}"/>
              </a:ext>
            </a:extLst>
          </p:cNvPr>
          <p:cNvSpPr>
            <a:spLocks noGrp="1"/>
          </p:cNvSpPr>
          <p:nvPr>
            <p:ph idx="1"/>
          </p:nvPr>
        </p:nvSpPr>
        <p:spPr>
          <a:xfrm>
            <a:off x="677334" y="1488613"/>
            <a:ext cx="8596668" cy="3880773"/>
          </a:xfrm>
        </p:spPr>
        <p:txBody>
          <a:bodyPr>
            <a:normAutofit/>
          </a:bodyPr>
          <a:lstStyle/>
          <a:p>
            <a:r>
              <a:rPr lang="zh-TW" altLang="en-US" sz="2400" dirty="0"/>
              <a:t>在後疫情時代，可以開始籌辦國際友誼賽了</a:t>
            </a:r>
            <a:endParaRPr lang="en-US" altLang="zh-TW" sz="2400" dirty="0"/>
          </a:p>
          <a:p>
            <a:r>
              <a:rPr lang="zh-TW" altLang="en-US" sz="2400" dirty="0"/>
              <a:t>希望能針對地區了解國內球員</a:t>
            </a:r>
            <a:r>
              <a:rPr lang="en-US" altLang="zh-TW" sz="2400" dirty="0"/>
              <a:t>(</a:t>
            </a:r>
            <a:r>
              <a:rPr lang="zh-TW" altLang="en-US" sz="2400" dirty="0"/>
              <a:t>校隊</a:t>
            </a:r>
            <a:r>
              <a:rPr lang="en-US" altLang="zh-TW" sz="2400" dirty="0"/>
              <a:t>+</a:t>
            </a:r>
            <a:r>
              <a:rPr lang="zh-TW" altLang="en-US" sz="2400" dirty="0"/>
              <a:t>俱樂部</a:t>
            </a:r>
            <a:r>
              <a:rPr lang="en-US" altLang="zh-TW" sz="2400" dirty="0"/>
              <a:t>)(</a:t>
            </a:r>
            <a:r>
              <a:rPr lang="zh-TW" altLang="en-US" sz="2400" dirty="0"/>
              <a:t>北中南東</a:t>
            </a:r>
            <a:r>
              <a:rPr lang="en-US" altLang="zh-TW" sz="2400" dirty="0"/>
              <a:t>)</a:t>
            </a:r>
          </a:p>
          <a:p>
            <a:r>
              <a:rPr lang="zh-TW" altLang="en-US" sz="2400" dirty="0"/>
              <a:t>國外情蒐人員培養，同時了解並追蹤適齡旅外球員狀態</a:t>
            </a:r>
            <a:endParaRPr lang="en-US" altLang="zh-TW" sz="2400" dirty="0"/>
          </a:p>
          <a:p>
            <a:r>
              <a:rPr lang="zh-TW" altLang="en-US" sz="2400" dirty="0"/>
              <a:t>在代表隊梯隊中有更多的陣型說明、戰術講解、文化傳承</a:t>
            </a:r>
            <a:endParaRPr lang="en-US" altLang="zh-TW" sz="2400" dirty="0"/>
          </a:p>
          <a:p>
            <a:r>
              <a:rPr lang="zh-TW" altLang="en-US" sz="2400" dirty="0"/>
              <a:t>要有更完善體制 或者跟國外青訓俱樂部（歐洲三級聯賽都好）合作 多舉辦青年軍的比賽 比賽才是實踐最好的方法</a:t>
            </a:r>
            <a:endParaRPr lang="en-US" altLang="zh-TW" sz="2400" dirty="0"/>
          </a:p>
          <a:p>
            <a:r>
              <a:rPr lang="zh-TW" altLang="en-US" sz="2400" dirty="0"/>
              <a:t>仿效日本建立一個實際的足運計畫，不要好高騖遠，以免我們足球迷期待越高、失望越高，輔導青少年旅外培訓的機會。</a:t>
            </a:r>
            <a:endParaRPr lang="en-US" altLang="zh-TW" sz="2400" dirty="0"/>
          </a:p>
        </p:txBody>
      </p:sp>
    </p:spTree>
    <p:extLst>
      <p:ext uri="{BB962C8B-B14F-4D97-AF65-F5344CB8AC3E}">
        <p14:creationId xmlns:p14="http://schemas.microsoft.com/office/powerpoint/2010/main" val="223109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7E936921-F636-4C14-8D9D-CE56FA1E589D}"/>
              </a:ext>
            </a:extLst>
          </p:cNvPr>
          <p:cNvPicPr>
            <a:picLocks noChangeAspect="1"/>
          </p:cNvPicPr>
          <p:nvPr/>
        </p:nvPicPr>
        <p:blipFill>
          <a:blip r:embed="rId2"/>
          <a:stretch>
            <a:fillRect/>
          </a:stretch>
        </p:blipFill>
        <p:spPr>
          <a:xfrm>
            <a:off x="792481" y="0"/>
            <a:ext cx="8026400" cy="6858000"/>
          </a:xfrm>
          <a:prstGeom prst="rect">
            <a:avLst/>
          </a:prstGeom>
        </p:spPr>
      </p:pic>
    </p:spTree>
    <p:extLst>
      <p:ext uri="{BB962C8B-B14F-4D97-AF65-F5344CB8AC3E}">
        <p14:creationId xmlns:p14="http://schemas.microsoft.com/office/powerpoint/2010/main" val="2781080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EB38B9E-2113-463E-A792-81E2FCA19923}"/>
              </a:ext>
            </a:extLst>
          </p:cNvPr>
          <p:cNvPicPr>
            <a:picLocks noChangeAspect="1"/>
          </p:cNvPicPr>
          <p:nvPr/>
        </p:nvPicPr>
        <p:blipFill>
          <a:blip r:embed="rId2"/>
          <a:stretch>
            <a:fillRect/>
          </a:stretch>
        </p:blipFill>
        <p:spPr>
          <a:xfrm>
            <a:off x="286702" y="1014412"/>
            <a:ext cx="9667875" cy="4829175"/>
          </a:xfrm>
          <a:prstGeom prst="rect">
            <a:avLst/>
          </a:prstGeom>
        </p:spPr>
      </p:pic>
    </p:spTree>
    <p:extLst>
      <p:ext uri="{BB962C8B-B14F-4D97-AF65-F5344CB8AC3E}">
        <p14:creationId xmlns:p14="http://schemas.microsoft.com/office/powerpoint/2010/main" val="797862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C83523-3DFA-4AAB-B827-1805F4A566D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6981FFA-B413-419D-B062-2C699ACD384B}"/>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74A06557-E90E-40F3-8015-9F95E00BDF5F}"/>
              </a:ext>
            </a:extLst>
          </p:cNvPr>
          <p:cNvPicPr>
            <a:picLocks noChangeAspect="1"/>
          </p:cNvPicPr>
          <p:nvPr/>
        </p:nvPicPr>
        <p:blipFill>
          <a:blip r:embed="rId2"/>
          <a:stretch>
            <a:fillRect/>
          </a:stretch>
        </p:blipFill>
        <p:spPr>
          <a:xfrm>
            <a:off x="350837" y="167322"/>
            <a:ext cx="8923165" cy="6238875"/>
          </a:xfrm>
          <a:prstGeom prst="rect">
            <a:avLst/>
          </a:prstGeom>
        </p:spPr>
      </p:pic>
    </p:spTree>
    <p:extLst>
      <p:ext uri="{BB962C8B-B14F-4D97-AF65-F5344CB8AC3E}">
        <p14:creationId xmlns:p14="http://schemas.microsoft.com/office/powerpoint/2010/main" val="417144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3" name="Rectangle 82">
            <a:extLst>
              <a:ext uri="{FF2B5EF4-FFF2-40B4-BE49-F238E27FC236}">
                <a16:creationId xmlns:a16="http://schemas.microsoft.com/office/drawing/2014/main" id="{39178BE9-53D8-441A-8691-0ED3B464B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啟示整合行銷– 啟示整合行銷">
            <a:extLst>
              <a:ext uri="{FF2B5EF4-FFF2-40B4-BE49-F238E27FC236}">
                <a16:creationId xmlns:a16="http://schemas.microsoft.com/office/drawing/2014/main" id="{ED4843CF-D2DD-4C9E-BCE6-1E2977DA1C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08351" y="1543061"/>
            <a:ext cx="9731123" cy="5571067"/>
          </a:xfrm>
          <a:prstGeom prst="rect">
            <a:avLst/>
          </a:prstGeom>
          <a:noFill/>
          <a:extLst>
            <a:ext uri="{909E8E84-426E-40DD-AFC4-6F175D3DCCD1}">
              <a14:hiddenFill xmlns:a14="http://schemas.microsoft.com/office/drawing/2010/main">
                <a:solidFill>
                  <a:srgbClr val="FFFFFF"/>
                </a:solidFill>
              </a14:hiddenFill>
            </a:ext>
          </a:extLst>
        </p:spPr>
      </p:pic>
      <p:sp>
        <p:nvSpPr>
          <p:cNvPr id="18" name="文字方塊 17">
            <a:extLst>
              <a:ext uri="{FF2B5EF4-FFF2-40B4-BE49-F238E27FC236}">
                <a16:creationId xmlns:a16="http://schemas.microsoft.com/office/drawing/2014/main" id="{5CAA92BC-0AFD-4D68-AD70-8E7D9F0B1A0B}"/>
              </a:ext>
            </a:extLst>
          </p:cNvPr>
          <p:cNvSpPr txBox="1"/>
          <p:nvPr/>
        </p:nvSpPr>
        <p:spPr>
          <a:xfrm rot="21034441">
            <a:off x="898260" y="1215846"/>
            <a:ext cx="6101080" cy="646331"/>
          </a:xfrm>
          <a:prstGeom prst="rect">
            <a:avLst/>
          </a:prstGeom>
          <a:noFill/>
        </p:spPr>
        <p:txBody>
          <a:bodyPr wrap="square">
            <a:spAutoFit/>
          </a:bodyPr>
          <a:lstStyle/>
          <a:p>
            <a:r>
              <a:rPr lang="zh-TW" altLang="zh-TW" sz="3600" b="1" kern="0" dirty="0">
                <a:solidFill>
                  <a:srgbClr val="000000"/>
                </a:solidFill>
                <a:effectLst/>
                <a:ea typeface="標楷體" panose="03000509000000000000" pitchFamily="65" charset="-120"/>
                <a:cs typeface="Times New Roman" panose="02020603050405020304" pitchFamily="18" charset="0"/>
              </a:rPr>
              <a:t>健全國家隊選訓賽輔獎</a:t>
            </a:r>
            <a:r>
              <a:rPr lang="zh-TW" altLang="en-US" sz="3600" b="1" kern="0" dirty="0">
                <a:solidFill>
                  <a:srgbClr val="000000"/>
                </a:solidFill>
                <a:effectLst/>
                <a:ea typeface="標楷體" panose="03000509000000000000" pitchFamily="65" charset="-120"/>
                <a:cs typeface="Times New Roman" panose="02020603050405020304" pitchFamily="18" charset="0"/>
              </a:rPr>
              <a:t>？</a:t>
            </a:r>
            <a:endParaRPr lang="zh-TW" altLang="en-US" sz="3600" dirty="0"/>
          </a:p>
        </p:txBody>
      </p:sp>
      <p:sp>
        <p:nvSpPr>
          <p:cNvPr id="21" name="文字方塊 20">
            <a:extLst>
              <a:ext uri="{FF2B5EF4-FFF2-40B4-BE49-F238E27FC236}">
                <a16:creationId xmlns:a16="http://schemas.microsoft.com/office/drawing/2014/main" id="{6CFC1055-50CB-4909-8371-C5F36C3C2186}"/>
              </a:ext>
            </a:extLst>
          </p:cNvPr>
          <p:cNvSpPr txBox="1"/>
          <p:nvPr/>
        </p:nvSpPr>
        <p:spPr>
          <a:xfrm rot="1170876">
            <a:off x="5384092" y="2435274"/>
            <a:ext cx="6814820" cy="646331"/>
          </a:xfrm>
          <a:prstGeom prst="rect">
            <a:avLst/>
          </a:prstGeom>
          <a:noFill/>
        </p:spPr>
        <p:txBody>
          <a:bodyPr wrap="square">
            <a:spAutoFit/>
          </a:bodyPr>
          <a:lstStyle/>
          <a:p>
            <a:r>
              <a:rPr lang="zh-TW" altLang="zh-TW" sz="3600" b="1" dirty="0">
                <a:solidFill>
                  <a:schemeClr val="accent2"/>
                </a:solidFill>
                <a:effectLst/>
                <a:ea typeface="標楷體" panose="03000509000000000000" pitchFamily="65" charset="-120"/>
                <a:cs typeface="Times New Roman" panose="02020603050405020304" pitchFamily="18" charset="0"/>
              </a:rPr>
              <a:t>推動企業足球</a:t>
            </a:r>
            <a:r>
              <a:rPr lang="en-US" altLang="zh-TW" sz="3600" b="1" dirty="0">
                <a:solidFill>
                  <a:schemeClr val="accent2"/>
                </a:solidFill>
                <a:effectLst/>
                <a:ea typeface="標楷體" panose="03000509000000000000" pitchFamily="65" charset="-120"/>
                <a:cs typeface="Times New Roman" panose="02020603050405020304" pitchFamily="18" charset="0"/>
              </a:rPr>
              <a:t>(</a:t>
            </a:r>
            <a:r>
              <a:rPr lang="zh-TW" altLang="zh-TW" sz="3600" b="1" dirty="0">
                <a:solidFill>
                  <a:schemeClr val="accent2"/>
                </a:solidFill>
                <a:effectLst/>
                <a:ea typeface="標楷體" panose="03000509000000000000" pitchFamily="65" charset="-120"/>
                <a:cs typeface="Times New Roman" panose="02020603050405020304" pitchFamily="18" charset="0"/>
              </a:rPr>
              <a:t>半職業</a:t>
            </a:r>
            <a:r>
              <a:rPr lang="en-US" altLang="zh-TW" sz="3600" b="1" dirty="0">
                <a:solidFill>
                  <a:schemeClr val="accent2"/>
                </a:solidFill>
                <a:effectLst/>
                <a:ea typeface="標楷體" panose="03000509000000000000" pitchFamily="65" charset="-120"/>
                <a:cs typeface="Times New Roman" panose="02020603050405020304" pitchFamily="18" charset="0"/>
              </a:rPr>
              <a:t>)</a:t>
            </a:r>
            <a:r>
              <a:rPr lang="zh-TW" altLang="zh-TW" sz="3600" b="1" dirty="0">
                <a:solidFill>
                  <a:schemeClr val="accent2"/>
                </a:solidFill>
                <a:effectLst/>
                <a:ea typeface="標楷體" panose="03000509000000000000" pitchFamily="65" charset="-120"/>
                <a:cs typeface="Times New Roman" panose="02020603050405020304" pitchFamily="18" charset="0"/>
              </a:rPr>
              <a:t>運動發展</a:t>
            </a:r>
            <a:r>
              <a:rPr lang="zh-TW" altLang="en-US" sz="3600" b="1" dirty="0">
                <a:solidFill>
                  <a:schemeClr val="accent2"/>
                </a:solidFill>
                <a:effectLst/>
                <a:ea typeface="標楷體" panose="03000509000000000000" pitchFamily="65" charset="-120"/>
                <a:cs typeface="Times New Roman" panose="02020603050405020304" pitchFamily="18" charset="0"/>
              </a:rPr>
              <a:t>？</a:t>
            </a:r>
            <a:endParaRPr lang="zh-TW" altLang="en-US" sz="3600" dirty="0">
              <a:solidFill>
                <a:schemeClr val="accent2"/>
              </a:solidFill>
            </a:endParaRPr>
          </a:p>
        </p:txBody>
      </p:sp>
      <p:sp>
        <p:nvSpPr>
          <p:cNvPr id="23" name="文字方塊 22">
            <a:extLst>
              <a:ext uri="{FF2B5EF4-FFF2-40B4-BE49-F238E27FC236}">
                <a16:creationId xmlns:a16="http://schemas.microsoft.com/office/drawing/2014/main" id="{3DA1CE9F-6D1E-4EE9-95A6-C392143E3828}"/>
              </a:ext>
            </a:extLst>
          </p:cNvPr>
          <p:cNvSpPr txBox="1"/>
          <p:nvPr/>
        </p:nvSpPr>
        <p:spPr>
          <a:xfrm rot="21137460">
            <a:off x="763910" y="2419495"/>
            <a:ext cx="448733" cy="4401205"/>
          </a:xfrm>
          <a:prstGeom prst="rect">
            <a:avLst/>
          </a:prstGeom>
          <a:noFill/>
        </p:spPr>
        <p:txBody>
          <a:bodyPr wrap="square">
            <a:spAutoFit/>
          </a:bodyPr>
          <a:lstStyle/>
          <a:p>
            <a:r>
              <a:rPr lang="zh-TW" altLang="zh-TW" sz="4000" b="1" dirty="0">
                <a:solidFill>
                  <a:srgbClr val="FF0000"/>
                </a:solidFill>
                <a:effectLst/>
                <a:ea typeface="標楷體" panose="03000509000000000000" pitchFamily="65" charset="-120"/>
                <a:cs typeface="Times New Roman" panose="02020603050405020304" pitchFamily="18" charset="0"/>
              </a:rPr>
              <a:t>完善硬體設施</a:t>
            </a:r>
            <a:r>
              <a:rPr lang="zh-TW" altLang="en-US" sz="4000" b="1" dirty="0">
                <a:solidFill>
                  <a:srgbClr val="FF0000"/>
                </a:solidFill>
                <a:effectLst/>
                <a:ea typeface="標楷體" panose="03000509000000000000" pitchFamily="65" charset="-120"/>
                <a:cs typeface="Times New Roman" panose="02020603050405020304" pitchFamily="18" charset="0"/>
              </a:rPr>
              <a:t>？</a:t>
            </a:r>
            <a:endParaRPr lang="zh-TW" altLang="en-US" sz="4000" dirty="0">
              <a:solidFill>
                <a:srgbClr val="FF0000"/>
              </a:solidFill>
            </a:endParaRPr>
          </a:p>
        </p:txBody>
      </p:sp>
      <p:sp>
        <p:nvSpPr>
          <p:cNvPr id="26" name="文字方塊 25">
            <a:extLst>
              <a:ext uri="{FF2B5EF4-FFF2-40B4-BE49-F238E27FC236}">
                <a16:creationId xmlns:a16="http://schemas.microsoft.com/office/drawing/2014/main" id="{4C8F8A78-0DBC-421C-82D1-BA55982F82DB}"/>
              </a:ext>
            </a:extLst>
          </p:cNvPr>
          <p:cNvSpPr txBox="1"/>
          <p:nvPr/>
        </p:nvSpPr>
        <p:spPr>
          <a:xfrm rot="461673">
            <a:off x="11141070" y="-182441"/>
            <a:ext cx="772160" cy="7355860"/>
          </a:xfrm>
          <a:prstGeom prst="rect">
            <a:avLst/>
          </a:prstGeom>
          <a:noFill/>
        </p:spPr>
        <p:txBody>
          <a:bodyPr wrap="square">
            <a:spAutoFit/>
          </a:bodyPr>
          <a:lstStyle/>
          <a:p>
            <a:r>
              <a:rPr lang="zh-TW" altLang="zh-TW" sz="4000" b="1" dirty="0">
                <a:solidFill>
                  <a:srgbClr val="FF0000"/>
                </a:solidFill>
                <a:effectLst/>
                <a:ea typeface="標楷體" panose="03000509000000000000" pitchFamily="65" charset="-120"/>
                <a:cs typeface="Times New Roman" panose="02020603050405020304" pitchFamily="18" charset="0"/>
              </a:rPr>
              <a:t>鼓勵各級學校籌組足球隊</a:t>
            </a:r>
            <a:endParaRPr lang="en-US" altLang="zh-TW" sz="4000" b="1" dirty="0">
              <a:solidFill>
                <a:srgbClr val="FF0000"/>
              </a:solidFill>
              <a:effectLst/>
              <a:ea typeface="標楷體" panose="03000509000000000000" pitchFamily="65" charset="-120"/>
              <a:cs typeface="Times New Roman" panose="02020603050405020304" pitchFamily="18" charset="0"/>
            </a:endParaRPr>
          </a:p>
          <a:p>
            <a:r>
              <a:rPr lang="zh-TW" altLang="en-US" sz="3200" b="1" dirty="0">
                <a:solidFill>
                  <a:srgbClr val="000000"/>
                </a:solidFill>
                <a:effectLst/>
                <a:ea typeface="標楷體" panose="03000509000000000000" pitchFamily="65" charset="-120"/>
                <a:cs typeface="Times New Roman" panose="02020603050405020304" pitchFamily="18" charset="0"/>
              </a:rPr>
              <a:t>？</a:t>
            </a:r>
            <a:endParaRPr lang="zh-TW" altLang="en-US" sz="3200" dirty="0"/>
          </a:p>
        </p:txBody>
      </p:sp>
      <p:sp>
        <p:nvSpPr>
          <p:cNvPr id="31" name="文字方塊 30">
            <a:extLst>
              <a:ext uri="{FF2B5EF4-FFF2-40B4-BE49-F238E27FC236}">
                <a16:creationId xmlns:a16="http://schemas.microsoft.com/office/drawing/2014/main" id="{F255BB9C-8944-4705-AABD-7F45FBB9000B}"/>
              </a:ext>
            </a:extLst>
          </p:cNvPr>
          <p:cNvSpPr txBox="1"/>
          <p:nvPr/>
        </p:nvSpPr>
        <p:spPr>
          <a:xfrm>
            <a:off x="3534651" y="246167"/>
            <a:ext cx="6278880" cy="861774"/>
          </a:xfrm>
          <a:prstGeom prst="rect">
            <a:avLst/>
          </a:prstGeom>
          <a:noFill/>
        </p:spPr>
        <p:txBody>
          <a:bodyPr wrap="square">
            <a:spAutoFit/>
          </a:bodyPr>
          <a:lstStyle/>
          <a:p>
            <a:r>
              <a:rPr lang="zh-TW" altLang="en-US" sz="5000" b="1" dirty="0">
                <a:solidFill>
                  <a:srgbClr val="FF0000"/>
                </a:solidFill>
                <a:latin typeface="標楷體" panose="03000509000000000000" pitchFamily="65" charset="-120"/>
                <a:ea typeface="標楷體" panose="03000509000000000000" pitchFamily="65" charset="-120"/>
              </a:rPr>
              <a:t>總計6年43億1760萬</a:t>
            </a:r>
            <a:r>
              <a:rPr lang="en-US" altLang="zh-TW" sz="5000" b="1" dirty="0">
                <a:solidFill>
                  <a:srgbClr val="FF0000"/>
                </a:solidFill>
                <a:latin typeface="標楷體" panose="03000509000000000000" pitchFamily="65" charset="-120"/>
                <a:ea typeface="標楷體" panose="03000509000000000000" pitchFamily="65" charset="-120"/>
              </a:rPr>
              <a:t>!</a:t>
            </a:r>
            <a:endParaRPr lang="zh-TW" altLang="en-US" sz="50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41807146"/>
      </p:ext>
    </p:extLst>
  </p:cSld>
  <p:clrMapOvr>
    <a:masterClrMapping/>
  </p:clrMapOvr>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Organic</Template>
  <TotalTime>783</TotalTime>
  <Words>2277</Words>
  <Application>Microsoft Office PowerPoint</Application>
  <PresentationFormat>寬螢幕</PresentationFormat>
  <Paragraphs>175</Paragraphs>
  <Slides>53</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53</vt:i4>
      </vt:variant>
    </vt:vector>
  </HeadingPairs>
  <TitlesOfParts>
    <vt:vector size="60" baseType="lpstr">
      <vt:lpstr>微軟正黑體</vt:lpstr>
      <vt:lpstr>標楷體</vt:lpstr>
      <vt:lpstr>Arial</vt:lpstr>
      <vt:lpstr>Times New Roman</vt:lpstr>
      <vt:lpstr>Trebuchet MS</vt:lpstr>
      <vt:lpstr>Wingdings 3</vt:lpstr>
      <vt:lpstr>多面向</vt:lpstr>
      <vt:lpstr>教育部體育署 「足球六年計劃」期中執行概況 </vt:lpstr>
      <vt:lpstr>「足球六年計畫」是什麼？</vt:lpstr>
      <vt:lpstr>2018年體育署長林德福提出「足球六年計畫」</vt:lpstr>
      <vt:lpstr>「足球六年計畫」目標</vt:lpstr>
      <vt:lpstr>PowerPoint 簡報</vt:lpstr>
      <vt:lpstr>PowerPoint 簡報</vt:lpstr>
      <vt:lpstr>PowerPoint 簡報</vt:lpstr>
      <vt:lpstr>PowerPoint 簡報</vt:lpstr>
      <vt:lpstr>PowerPoint 簡報</vt:lpstr>
      <vt:lpstr>立法院預算中心110年度預算評估報告</vt:lpstr>
      <vt:lpstr>107-109年計畫執行情形總表</vt:lpstr>
      <vt:lpstr>107-109年計畫執行情形總表</vt:lpstr>
      <vt:lpstr>107-109年計畫執行情形總表</vt:lpstr>
      <vt:lpstr>106-109年計畫執行情形—學校參賽補助</vt:lpstr>
      <vt:lpstr>106-109年補助賽事辦理—中學以上聯賽</vt:lpstr>
      <vt:lpstr>106-109年補助賽事辦理—小學以下賽事</vt:lpstr>
      <vt:lpstr>具體執行情形— 2021年教育部函復立法院「足球6年計畫執行改善」書面報告</vt:lpstr>
      <vt:lpstr>具體執行情形— 2021年教育部函復立法院「足球6年計畫執行改善」書面報告</vt:lpstr>
      <vt:lpstr>具體執行情形— 2021年教育部函復立法院「足球6年計畫執行改善」書面報告</vt:lpstr>
      <vt:lpstr>具體執行情形— 2021年教育部函復立法院「足球6年計畫執行改善」書面報告</vt:lpstr>
      <vt:lpstr>實際執行情形—中華足協視角</vt:lpstr>
      <vt:lpstr>實際執行情形—中華足協視角</vt:lpstr>
      <vt:lpstr>PowerPoint 簡報</vt:lpstr>
      <vt:lpstr>Q: 您是否有聽過足球6年計畫</vt:lpstr>
      <vt:lpstr>Q: 對於「足球六年計畫」，您覺得您的了解程度有多少？</vt:lpstr>
      <vt:lpstr>Q: 您對6年計劃中，最有印象的部分是?</vt:lpstr>
      <vt:lpstr>PowerPoint 簡報</vt:lpstr>
      <vt:lpstr>子題：鼓勵各級學校籌組足球隊（學校足球建設工程計畫）</vt:lpstr>
      <vt:lpstr>Q: 對目前執行狀況滿意程度</vt:lpstr>
      <vt:lpstr>Q:是否同意相關拓展基層與賽事規劃之政策設計也應將俱樂部球隊納入考慮？</vt:lpstr>
      <vt:lpstr>Q:您是否同意我國應應結合並善用註冊系統，透過數據與趨勢的掌握，更有效的掌握基層發展圖像？</vt:lpstr>
      <vt:lpstr>民眾心聲: </vt:lpstr>
      <vt:lpstr>民眾建議調整方式</vt:lpstr>
      <vt:lpstr>子題：完善硬體措施</vt:lpstr>
      <vt:lpstr>Q: 原先規畫每年透過前瞻計畫預算，每年補助八億興建國際標準足球場館，此項目標的實施狀況是否符合預期？</vt:lpstr>
      <vt:lpstr>Q: 目前基層隊伍發展蓬勃，但由於場地不足，找不到場地練球的消息時有所聞，您認為是哪些因素造成？</vt:lpstr>
      <vt:lpstr>民眾心聲: </vt:lpstr>
      <vt:lpstr>民眾建議調整方式</vt:lpstr>
      <vt:lpstr>Q:就兩個子題（鼓勵各級學校籌組足球隊、完善硬體措施），足球6年計畫的成果是否符合您的期待?</vt:lpstr>
      <vt:lpstr>子題：推動企業足球（半職業）運動發展</vt:lpstr>
      <vt:lpstr>Q: 您先前是否知道本計劃中對企業足球（半職業）運動發展的政策、補助對象及經費編列概況?</vt:lpstr>
      <vt:lpstr>Q: 此項目標的預算補助方式及對象是否需要調整？</vt:lpstr>
      <vt:lpstr>Q: 您認為，本議題之發展計畫對建立產業結構，提升企業贊助與在地連結等層面是否有成效?</vt:lpstr>
      <vt:lpstr>Q:您認為，目前的計畫執行是否有幫助台灣足球走向職業化？</vt:lpstr>
      <vt:lpstr>民眾心聲: </vt:lpstr>
      <vt:lpstr>民眾建議調整方式</vt:lpstr>
      <vt:lpstr>子題：健全國家隊選訓賽輔獎</vt:lpstr>
      <vt:lpstr>Q: 您是否知道目前足球6年計劃中，有關「健全國家隊選訓賽輔獎」之相關措施?</vt:lpstr>
      <vt:lpstr>Q: 您認為足球6年計劃計畫在六年內男足「國家隊世界排名達到前100名」之目標，是否有意義？</vt:lpstr>
      <vt:lpstr>Q: 您對目前體育署的預算執行狀況是否滿意？</vt:lpstr>
      <vt:lpstr>Q:您對於目前足球6年計劃中，有關健全國家隊之部分是否有感？請依您的感受強烈評分。</vt:lpstr>
      <vt:lpstr>民眾心聲: </vt:lpstr>
      <vt:lpstr>民眾建議調整方式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「足球6年計畫回顧與展望」會前問卷結果</dc:title>
  <dc:creator>陳德碩</dc:creator>
  <cp:lastModifiedBy>焦佳弘</cp:lastModifiedBy>
  <cp:revision>19</cp:revision>
  <dcterms:created xsi:type="dcterms:W3CDTF">2022-04-21T04:29:15Z</dcterms:created>
  <dcterms:modified xsi:type="dcterms:W3CDTF">2022-04-21T17:40:44Z</dcterms:modified>
</cp:coreProperties>
</file>