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2" r:id="rId1"/>
  </p:sldMasterIdLst>
  <p:sldIdLst>
    <p:sldId id="256" r:id="rId2"/>
    <p:sldId id="258" r:id="rId3"/>
    <p:sldId id="259" r:id="rId4"/>
    <p:sldId id="260" r:id="rId5"/>
    <p:sldId id="261" r:id="rId6"/>
    <p:sldId id="262" r:id="rId7"/>
    <p:sldId id="263" r:id="rId8"/>
    <p:sldId id="264" r:id="rId9"/>
    <p:sldId id="265" r:id="rId10"/>
    <p:sldId id="266" r:id="rId11"/>
    <p:sldId id="267" r:id="rId12"/>
    <p:sldId id="287" r:id="rId13"/>
    <p:sldId id="269" r:id="rId14"/>
    <p:sldId id="268" r:id="rId15"/>
    <p:sldId id="270" r:id="rId16"/>
    <p:sldId id="271" r:id="rId17"/>
    <p:sldId id="272" r:id="rId18"/>
    <p:sldId id="288" r:id="rId19"/>
    <p:sldId id="274" r:id="rId20"/>
    <p:sldId id="273" r:id="rId21"/>
    <p:sldId id="275" r:id="rId22"/>
    <p:sldId id="277" r:id="rId23"/>
    <p:sldId id="279" r:id="rId24"/>
    <p:sldId id="280" r:id="rId25"/>
    <p:sldId id="289" r:id="rId26"/>
    <p:sldId id="278" r:id="rId27"/>
    <p:sldId id="282" r:id="rId28"/>
    <p:sldId id="283" r:id="rId29"/>
    <p:sldId id="281" r:id="rId30"/>
    <p:sldId id="284" r:id="rId31"/>
    <p:sldId id="286" r:id="rId32"/>
    <p:sldId id="285"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預設章節" id="{B22751DD-CAEA-4B11-9874-55E3EC1BA3CA}">
          <p14:sldIdLst>
            <p14:sldId id="256"/>
            <p14:sldId id="258"/>
            <p14:sldId id="259"/>
            <p14:sldId id="260"/>
            <p14:sldId id="261"/>
          </p14:sldIdLst>
        </p14:section>
        <p14:section name="子題：鼓勵各級學校籌組足球隊（學校足球建設工程計畫）" id="{8F50F0C2-7B2D-4002-BBA9-EA31954DD44F}">
          <p14:sldIdLst>
            <p14:sldId id="262"/>
            <p14:sldId id="263"/>
            <p14:sldId id="264"/>
            <p14:sldId id="265"/>
            <p14:sldId id="266"/>
            <p14:sldId id="267"/>
          </p14:sldIdLst>
        </p14:section>
        <p14:section name="子題：完善硬體措施" id="{6938EAA4-03C4-4563-AD6C-C04FC05D141E}">
          <p14:sldIdLst>
            <p14:sldId id="287"/>
            <p14:sldId id="269"/>
            <p14:sldId id="268"/>
            <p14:sldId id="270"/>
            <p14:sldId id="271"/>
            <p14:sldId id="272"/>
          </p14:sldIdLst>
        </p14:section>
        <p14:section name="推動企業足球（半職業）運動發展" id="{37816E0C-DE00-47E6-907C-993737DB94D8}">
          <p14:sldIdLst>
            <p14:sldId id="288"/>
            <p14:sldId id="274"/>
            <p14:sldId id="273"/>
            <p14:sldId id="275"/>
            <p14:sldId id="277"/>
            <p14:sldId id="279"/>
            <p14:sldId id="280"/>
          </p14:sldIdLst>
        </p14:section>
        <p14:section name="子題：健全國家隊選訓賽輔獎" id="{2BFF802A-6485-4111-8C92-2D4F3C22B5F2}">
          <p14:sldIdLst>
            <p14:sldId id="289"/>
            <p14:sldId id="278"/>
            <p14:sldId id="282"/>
            <p14:sldId id="283"/>
            <p14:sldId id="281"/>
            <p14:sldId id="284"/>
            <p14:sldId id="286"/>
            <p14:sldId id="28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76"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6.xml"/><Relationship Id="rId1" Type="http://schemas.microsoft.com/office/2011/relationships/chartStyle" Target="style16.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27963;&#38913;&#31807;1"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工作表1!$B$1</c:f>
              <c:strCache>
                <c:ptCount val="1"/>
                <c:pt idx="0">
                  <c:v>人數</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3F47-4574-BE32-70E990396EBF}"/>
              </c:ext>
            </c:extLst>
          </c:dPt>
          <c:dPt>
            <c:idx val="1"/>
            <c:bubble3D val="0"/>
            <c:spPr>
              <a:solidFill>
                <a:srgbClr val="0070C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3F47-4574-BE32-70E990396EBF}"/>
              </c:ext>
            </c:extLst>
          </c:dPt>
          <c:dLbls>
            <c:dLbl>
              <c:idx val="0"/>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700" b="1" i="0" u="none" strike="noStrike" kern="1200" baseline="0">
                      <a:solidFill>
                        <a:schemeClr val="lt1"/>
                      </a:solidFill>
                      <a:latin typeface="+mn-lt"/>
                      <a:ea typeface="+mn-ea"/>
                      <a:cs typeface="+mn-cs"/>
                    </a:defRPr>
                  </a:pPr>
                  <a:endParaRPr lang="zh-TW"/>
                </a:p>
              </c:txPr>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3F47-4574-BE32-70E990396EBF}"/>
                </c:ext>
              </c:extLst>
            </c:dLbl>
            <c:dLbl>
              <c:idx val="1"/>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700" b="1" i="0" u="none" strike="noStrike" kern="1200" baseline="0">
                      <a:solidFill>
                        <a:schemeClr val="lt1"/>
                      </a:solidFill>
                      <a:latin typeface="+mn-lt"/>
                      <a:ea typeface="+mn-ea"/>
                      <a:cs typeface="+mn-cs"/>
                    </a:defRPr>
                  </a:pPr>
                  <a:endParaRPr lang="zh-TW"/>
                </a:p>
              </c:txPr>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3F47-4574-BE32-70E990396EBF}"/>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zh-TW"/>
              </a:p>
            </c:txPr>
            <c:showLegendKey val="0"/>
            <c:showVal val="0"/>
            <c:showCatName val="1"/>
            <c:showSerName val="0"/>
            <c:showPercent val="1"/>
            <c:showBubbleSize val="0"/>
            <c:separator>
</c:separator>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工作表1!$A$2:$A$3</c:f>
              <c:strCache>
                <c:ptCount val="2"/>
                <c:pt idx="0">
                  <c:v>是</c:v>
                </c:pt>
                <c:pt idx="1">
                  <c:v>否</c:v>
                </c:pt>
              </c:strCache>
            </c:strRef>
          </c:cat>
          <c:val>
            <c:numRef>
              <c:f>工作表1!$B$2:$B$3</c:f>
              <c:numCache>
                <c:formatCode>General</c:formatCode>
                <c:ptCount val="2"/>
                <c:pt idx="0">
                  <c:v>154</c:v>
                </c:pt>
                <c:pt idx="1">
                  <c:v>112</c:v>
                </c:pt>
              </c:numCache>
            </c:numRef>
          </c:val>
          <c:extLst>
            <c:ext xmlns:c16="http://schemas.microsoft.com/office/drawing/2014/chart" uri="{C3380CC4-5D6E-409C-BE32-E72D297353CC}">
              <c16:uniqueId val="{00000000-3F47-4574-BE32-70E990396EBF}"/>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TW"/>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工作表1!$B$1</c:f>
              <c:strCache>
                <c:ptCount val="1"/>
                <c:pt idx="0">
                  <c:v>人數</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816B-42E1-B396-2560E51C1772}"/>
              </c:ext>
            </c:extLst>
          </c:dPt>
          <c:dPt>
            <c:idx val="1"/>
            <c:bubble3D val="0"/>
            <c:spPr>
              <a:solidFill>
                <a:srgbClr val="0070C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816B-42E1-B396-2560E51C1772}"/>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13B7-4EF1-A193-FF1680F45669}"/>
              </c:ext>
            </c:extLst>
          </c:dPt>
          <c:dLbls>
            <c:dLbl>
              <c:idx val="0"/>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700" b="1" i="0" u="none" strike="noStrike" kern="1200" baseline="0">
                      <a:solidFill>
                        <a:schemeClr val="lt1"/>
                      </a:solidFill>
                      <a:latin typeface="+mn-lt"/>
                      <a:ea typeface="+mn-ea"/>
                      <a:cs typeface="+mn-cs"/>
                    </a:defRPr>
                  </a:pPr>
                  <a:endParaRPr lang="zh-TW"/>
                </a:p>
              </c:txPr>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816B-42E1-B396-2560E51C1772}"/>
                </c:ext>
              </c:extLst>
            </c:dLbl>
            <c:dLbl>
              <c:idx val="1"/>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700" b="1" i="0" u="none" strike="noStrike" kern="1200" baseline="0">
                      <a:solidFill>
                        <a:schemeClr val="lt1"/>
                      </a:solidFill>
                      <a:latin typeface="+mn-lt"/>
                      <a:ea typeface="+mn-ea"/>
                      <a:cs typeface="+mn-cs"/>
                    </a:defRPr>
                  </a:pPr>
                  <a:endParaRPr lang="zh-TW"/>
                </a:p>
              </c:txPr>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816B-42E1-B396-2560E51C1772}"/>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zh-TW"/>
              </a:p>
            </c:txPr>
            <c:showLegendKey val="0"/>
            <c:showVal val="0"/>
            <c:showCatName val="1"/>
            <c:showSerName val="0"/>
            <c:showPercent val="1"/>
            <c:showBubbleSize val="0"/>
            <c:separator>
</c:separator>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工作表1!$A$2:$A$4</c:f>
              <c:strCache>
                <c:ptCount val="3"/>
                <c:pt idx="0">
                  <c:v>需調整</c:v>
                </c:pt>
                <c:pt idx="1">
                  <c:v>沒意見</c:v>
                </c:pt>
                <c:pt idx="2">
                  <c:v>不需調整</c:v>
                </c:pt>
              </c:strCache>
            </c:strRef>
          </c:cat>
          <c:val>
            <c:numRef>
              <c:f>工作表1!$B$2:$B$4</c:f>
              <c:numCache>
                <c:formatCode>General</c:formatCode>
                <c:ptCount val="3"/>
                <c:pt idx="0">
                  <c:v>58</c:v>
                </c:pt>
                <c:pt idx="1">
                  <c:v>41</c:v>
                </c:pt>
                <c:pt idx="2">
                  <c:v>5</c:v>
                </c:pt>
              </c:numCache>
            </c:numRef>
          </c:val>
          <c:extLst>
            <c:ext xmlns:c16="http://schemas.microsoft.com/office/drawing/2014/chart" uri="{C3380CC4-5D6E-409C-BE32-E72D297353CC}">
              <c16:uniqueId val="{00000004-816B-42E1-B396-2560E51C1772}"/>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TW"/>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工作表1!$B$1</c:f>
              <c:strCache>
                <c:ptCount val="1"/>
                <c:pt idx="0">
                  <c:v>人數</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C6EF-4373-995D-6A8B90F6658C}"/>
              </c:ext>
            </c:extLst>
          </c:dPt>
          <c:dPt>
            <c:idx val="1"/>
            <c:bubble3D val="0"/>
            <c:spPr>
              <a:solidFill>
                <a:srgbClr val="0070C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C6EF-4373-995D-6A8B90F6658C}"/>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C6EF-4373-995D-6A8B90F6658C}"/>
              </c:ext>
            </c:extLst>
          </c:dPt>
          <c:dLbls>
            <c:dLbl>
              <c:idx val="0"/>
              <c:tx>
                <c:rich>
                  <a:bodyPr rot="0" spcFirstLastPara="1" vertOverflow="ellipsis" vert="horz" wrap="square" lIns="38100" tIns="19050" rIns="38100" bIns="19050" anchor="ctr" anchorCtr="1">
                    <a:spAutoFit/>
                  </a:bodyPr>
                  <a:lstStyle/>
                  <a:p>
                    <a:pPr>
                      <a:defRPr sz="1700" b="1" i="0" u="none" strike="noStrike" kern="1200" baseline="0">
                        <a:solidFill>
                          <a:schemeClr val="lt1"/>
                        </a:solidFill>
                        <a:latin typeface="+mn-lt"/>
                        <a:ea typeface="+mn-ea"/>
                        <a:cs typeface="+mn-cs"/>
                      </a:defRPr>
                    </a:pPr>
                    <a:fld id="{5FCF73D4-46B7-4006-8FE5-B099E37C5F15}" type="CATEGORYNAME">
                      <a:rPr lang="zh-TW" altLang="en-US" sz="1300"/>
                      <a:pPr>
                        <a:defRPr sz="1700"/>
                      </a:pPr>
                      <a:t>[類別名稱]</a:t>
                    </a:fld>
                    <a:r>
                      <a:rPr lang="zh-TW" altLang="en-US" baseline="0" dirty="0"/>
                      <a:t>
</a:t>
                    </a:r>
                    <a:fld id="{80618FAA-9CC8-4F44-A7A8-C5713BC1BA4C}" type="PERCENTAGE">
                      <a:rPr lang="en-US" altLang="zh-TW" baseline="0"/>
                      <a:pPr>
                        <a:defRPr sz="1700"/>
                      </a:pPr>
                      <a:t>[百分比]</a:t>
                    </a:fld>
                    <a:endParaRPr lang="zh-TW" altLang="en-US" baseline="0" dirty="0"/>
                  </a:p>
                </c:rich>
              </c:tx>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700" b="1" i="0" u="none" strike="noStrike" kern="1200" baseline="0">
                      <a:solidFill>
                        <a:schemeClr val="lt1"/>
                      </a:solidFill>
                      <a:latin typeface="+mn-lt"/>
                      <a:ea typeface="+mn-ea"/>
                      <a:cs typeface="+mn-cs"/>
                    </a:defRPr>
                  </a:pPr>
                  <a:endParaRPr lang="zh-TW"/>
                </a:p>
              </c:txPr>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C6EF-4373-995D-6A8B90F6658C}"/>
                </c:ext>
              </c:extLst>
            </c:dLbl>
            <c:dLbl>
              <c:idx val="1"/>
              <c:layout>
                <c:manualLayout>
                  <c:x val="6.6713981547196599E-2"/>
                  <c:y val="-0.22398791923850792"/>
                </c:manualLayout>
              </c:layout>
              <c:tx>
                <c:rich>
                  <a:bodyPr rot="0" spcFirstLastPara="1" vertOverflow="ellipsis" vert="horz" wrap="square" lIns="38100" tIns="19050" rIns="38100" bIns="19050" anchor="ctr" anchorCtr="1">
                    <a:spAutoFit/>
                  </a:bodyPr>
                  <a:lstStyle/>
                  <a:p>
                    <a:pPr>
                      <a:defRPr sz="1700" b="1" i="0" u="none" strike="noStrike" kern="1200" baseline="0">
                        <a:solidFill>
                          <a:schemeClr val="lt1"/>
                        </a:solidFill>
                        <a:latin typeface="+mn-lt"/>
                        <a:ea typeface="+mn-ea"/>
                        <a:cs typeface="+mn-cs"/>
                      </a:defRPr>
                    </a:pPr>
                    <a:fld id="{F36FB221-25FF-4A79-8564-18F83DE544A2}" type="CATEGORYNAME">
                      <a:rPr lang="zh-TW" altLang="en-US" sz="1400"/>
                      <a:pPr>
                        <a:defRPr sz="1700"/>
                      </a:pPr>
                      <a:t>[類別名稱]</a:t>
                    </a:fld>
                    <a:r>
                      <a:rPr lang="zh-TW" altLang="en-US" baseline="0" dirty="0"/>
                      <a:t>
</a:t>
                    </a:r>
                    <a:fld id="{14FC1A8B-70B4-4DBC-B137-16AE778815BE}" type="PERCENTAGE">
                      <a:rPr lang="en-US" altLang="zh-TW" baseline="0"/>
                      <a:pPr>
                        <a:defRPr sz="1700"/>
                      </a:pPr>
                      <a:t>[百分比]</a:t>
                    </a:fld>
                    <a:endParaRPr lang="zh-TW" altLang="en-US" baseline="0" dirty="0"/>
                  </a:p>
                </c:rich>
              </c:tx>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700" b="1" i="0" u="none" strike="noStrike" kern="1200" baseline="0">
                      <a:solidFill>
                        <a:schemeClr val="lt1"/>
                      </a:solidFill>
                      <a:latin typeface="+mn-lt"/>
                      <a:ea typeface="+mn-ea"/>
                      <a:cs typeface="+mn-cs"/>
                    </a:defRPr>
                  </a:pPr>
                  <a:endParaRPr lang="zh-TW"/>
                </a:p>
              </c:txPr>
              <c:showLegendKey val="0"/>
              <c:showVal val="0"/>
              <c:showCatName val="1"/>
              <c:showSerName val="0"/>
              <c:showPercent val="1"/>
              <c:showBubbleSize val="0"/>
              <c:extLst>
                <c:ext xmlns:c15="http://schemas.microsoft.com/office/drawing/2012/chart" uri="{CE6537A1-D6FC-4f65-9D91-7224C49458BB}">
                  <c15:layout>
                    <c:manualLayout>
                      <c:w val="0.22888573456352027"/>
                      <c:h val="0.195232713390321"/>
                    </c:manualLayout>
                  </c15:layout>
                  <c15:dlblFieldTable/>
                  <c15:showDataLabelsRange val="0"/>
                </c:ext>
                <c:ext xmlns:c16="http://schemas.microsoft.com/office/drawing/2014/chart" uri="{C3380CC4-5D6E-409C-BE32-E72D297353CC}">
                  <c16:uniqueId val="{00000003-C6EF-4373-995D-6A8B90F6658C}"/>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zh-TW"/>
              </a:p>
            </c:txPr>
            <c:showLegendKey val="0"/>
            <c:showVal val="0"/>
            <c:showCatName val="1"/>
            <c:showSerName val="0"/>
            <c:showPercent val="1"/>
            <c:showBubbleSize val="0"/>
            <c:separator>
</c:separator>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工作表1!$A$2:$A$4</c:f>
              <c:strCache>
                <c:ptCount val="3"/>
                <c:pt idx="0">
                  <c:v>有助於達成目標</c:v>
                </c:pt>
                <c:pt idx="1">
                  <c:v>有助於達成部分目標</c:v>
                </c:pt>
                <c:pt idx="2">
                  <c:v>無助於達成目標</c:v>
                </c:pt>
              </c:strCache>
            </c:strRef>
          </c:cat>
          <c:val>
            <c:numRef>
              <c:f>工作表1!$B$2:$B$4</c:f>
              <c:numCache>
                <c:formatCode>General</c:formatCode>
                <c:ptCount val="3"/>
                <c:pt idx="0">
                  <c:v>21</c:v>
                </c:pt>
                <c:pt idx="1">
                  <c:v>66</c:v>
                </c:pt>
                <c:pt idx="2">
                  <c:v>17</c:v>
                </c:pt>
              </c:numCache>
            </c:numRef>
          </c:val>
          <c:extLst>
            <c:ext xmlns:c16="http://schemas.microsoft.com/office/drawing/2014/chart" uri="{C3380CC4-5D6E-409C-BE32-E72D297353CC}">
              <c16:uniqueId val="{00000006-C6EF-4373-995D-6A8B90F6658C}"/>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TW"/>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工作表1!$B$1</c:f>
              <c:strCache>
                <c:ptCount val="1"/>
                <c:pt idx="0">
                  <c:v>人數</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DF73-47B8-9DE5-4ECA9411C0E2}"/>
              </c:ext>
            </c:extLst>
          </c:dPt>
          <c:dPt>
            <c:idx val="1"/>
            <c:bubble3D val="0"/>
            <c:spPr>
              <a:solidFill>
                <a:srgbClr val="0070C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DF73-47B8-9DE5-4ECA9411C0E2}"/>
              </c:ext>
            </c:extLst>
          </c:dPt>
          <c:dLbls>
            <c:dLbl>
              <c:idx val="0"/>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700" b="1" i="0" u="none" strike="noStrike" kern="1200" baseline="0">
                      <a:solidFill>
                        <a:schemeClr val="lt1"/>
                      </a:solidFill>
                      <a:latin typeface="+mn-lt"/>
                      <a:ea typeface="+mn-ea"/>
                      <a:cs typeface="+mn-cs"/>
                    </a:defRPr>
                  </a:pPr>
                  <a:endParaRPr lang="zh-TW"/>
                </a:p>
              </c:txPr>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DF73-47B8-9DE5-4ECA9411C0E2}"/>
                </c:ext>
              </c:extLst>
            </c:dLbl>
            <c:dLbl>
              <c:idx val="1"/>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700" b="1" i="0" u="none" strike="noStrike" kern="1200" baseline="0">
                      <a:solidFill>
                        <a:schemeClr val="lt1"/>
                      </a:solidFill>
                      <a:latin typeface="+mn-lt"/>
                      <a:ea typeface="+mn-ea"/>
                      <a:cs typeface="+mn-cs"/>
                    </a:defRPr>
                  </a:pPr>
                  <a:endParaRPr lang="zh-TW"/>
                </a:p>
              </c:txPr>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DF73-47B8-9DE5-4ECA9411C0E2}"/>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zh-TW"/>
              </a:p>
            </c:txPr>
            <c:showLegendKey val="0"/>
            <c:showVal val="0"/>
            <c:showCatName val="1"/>
            <c:showSerName val="0"/>
            <c:showPercent val="1"/>
            <c:showBubbleSize val="0"/>
            <c:separator>
</c:separator>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工作表1!$A$2:$A$3</c:f>
              <c:strCache>
                <c:ptCount val="2"/>
                <c:pt idx="0">
                  <c:v>是</c:v>
                </c:pt>
                <c:pt idx="1">
                  <c:v>否</c:v>
                </c:pt>
              </c:strCache>
            </c:strRef>
          </c:cat>
          <c:val>
            <c:numRef>
              <c:f>工作表1!$B$2:$B$3</c:f>
              <c:numCache>
                <c:formatCode>General</c:formatCode>
                <c:ptCount val="2"/>
                <c:pt idx="0">
                  <c:v>54</c:v>
                </c:pt>
                <c:pt idx="1">
                  <c:v>50</c:v>
                </c:pt>
              </c:numCache>
            </c:numRef>
          </c:val>
          <c:extLst>
            <c:ext xmlns:c16="http://schemas.microsoft.com/office/drawing/2014/chart" uri="{C3380CC4-5D6E-409C-BE32-E72D297353CC}">
              <c16:uniqueId val="{00000004-DF73-47B8-9DE5-4ECA9411C0E2}"/>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TW"/>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工作表1!$B$1</c:f>
              <c:strCache>
                <c:ptCount val="1"/>
                <c:pt idx="0">
                  <c:v>人數</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4DD9-4EAA-A437-B321F6284A8A}"/>
              </c:ext>
            </c:extLst>
          </c:dPt>
          <c:dPt>
            <c:idx val="1"/>
            <c:bubble3D val="0"/>
            <c:spPr>
              <a:solidFill>
                <a:srgbClr val="0070C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4DD9-4EAA-A437-B321F6284A8A}"/>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4DD9-4EAA-A437-B321F6284A8A}"/>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4DD9-4EAA-A437-B321F6284A8A}"/>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4DD9-4EAA-A437-B321F6284A8A}"/>
              </c:ext>
            </c:extLst>
          </c:dPt>
          <c:dLbls>
            <c:dLbl>
              <c:idx val="0"/>
              <c:layout>
                <c:manualLayout>
                  <c:x val="-3.7162616028567755E-2"/>
                  <c:y val="9.7882101034329396E-3"/>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4DD9-4EAA-A437-B321F6284A8A}"/>
                </c:ext>
              </c:extLst>
            </c:dLbl>
            <c:dLbl>
              <c:idx val="1"/>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4DD9-4EAA-A437-B321F6284A8A}"/>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500" b="1" i="0" u="none" strike="noStrike" kern="1200" baseline="0">
                    <a:solidFill>
                      <a:schemeClr val="lt1"/>
                    </a:solidFill>
                    <a:latin typeface="+mn-lt"/>
                    <a:ea typeface="+mn-ea"/>
                    <a:cs typeface="+mn-cs"/>
                  </a:defRPr>
                </a:pPr>
                <a:endParaRPr lang="zh-TW"/>
              </a:p>
            </c:txPr>
            <c:dLblPos val="bestFit"/>
            <c:showLegendKey val="0"/>
            <c:showVal val="0"/>
            <c:showCatName val="0"/>
            <c:showSerName val="0"/>
            <c:showPercent val="1"/>
            <c:showBubbleSize val="0"/>
            <c:separator>
</c:separator>
            <c:showLeaderLines val="1"/>
            <c:leaderLines>
              <c:spPr>
                <a:ln w="19050">
                  <a:solidFill>
                    <a:schemeClr val="dk1">
                      <a:lumMod val="50000"/>
                      <a:lumOff val="50000"/>
                    </a:schemeClr>
                  </a:solidFill>
                </a:ln>
                <a:effectLst/>
              </c:spPr>
            </c:leaderLines>
            <c:extLst>
              <c:ext xmlns:c15="http://schemas.microsoft.com/office/drawing/2012/chart" uri="{CE6537A1-D6FC-4f65-9D91-7224C49458BB}"/>
            </c:extLst>
          </c:dLbls>
          <c:cat>
            <c:strRef>
              <c:f>工作表1!$A$2:$A$6</c:f>
              <c:strCache>
                <c:ptCount val="5"/>
                <c:pt idx="0">
                  <c:v>完全了解</c:v>
                </c:pt>
                <c:pt idx="1">
                  <c:v>大致了解</c:v>
                </c:pt>
                <c:pt idx="2">
                  <c:v>部分了解</c:v>
                </c:pt>
                <c:pt idx="3">
                  <c:v>完全不了解</c:v>
                </c:pt>
                <c:pt idx="4">
                  <c:v>完全不符合</c:v>
                </c:pt>
              </c:strCache>
            </c:strRef>
          </c:cat>
          <c:val>
            <c:numRef>
              <c:f>工作表1!$B$2:$B$6</c:f>
              <c:numCache>
                <c:formatCode>General</c:formatCode>
                <c:ptCount val="5"/>
                <c:pt idx="0">
                  <c:v>2</c:v>
                </c:pt>
                <c:pt idx="1">
                  <c:v>7</c:v>
                </c:pt>
                <c:pt idx="2">
                  <c:v>43</c:v>
                </c:pt>
                <c:pt idx="3">
                  <c:v>52</c:v>
                </c:pt>
                <c:pt idx="4">
                  <c:v>58</c:v>
                </c:pt>
              </c:numCache>
            </c:numRef>
          </c:val>
          <c:extLst>
            <c:ext xmlns:c16="http://schemas.microsoft.com/office/drawing/2014/chart" uri="{C3380CC4-5D6E-409C-BE32-E72D297353CC}">
              <c16:uniqueId val="{0000000A-4DD9-4EAA-A437-B321F6284A8A}"/>
            </c:ext>
          </c:extLst>
        </c:ser>
        <c:dLbls>
          <c:dLblPos val="bestFit"/>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zh-TW"/>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TW"/>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工作表1!$B$1</c:f>
              <c:strCache>
                <c:ptCount val="1"/>
                <c:pt idx="0">
                  <c:v>人數</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DF73-47B8-9DE5-4ECA9411C0E2}"/>
              </c:ext>
            </c:extLst>
          </c:dPt>
          <c:dPt>
            <c:idx val="1"/>
            <c:bubble3D val="0"/>
            <c:spPr>
              <a:solidFill>
                <a:srgbClr val="0070C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DF73-47B8-9DE5-4ECA9411C0E2}"/>
              </c:ext>
            </c:extLst>
          </c:dPt>
          <c:dLbls>
            <c:dLbl>
              <c:idx val="0"/>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700" b="1" i="0" u="none" strike="noStrike" kern="1200" baseline="0">
                      <a:solidFill>
                        <a:schemeClr val="lt1"/>
                      </a:solidFill>
                      <a:latin typeface="+mn-lt"/>
                      <a:ea typeface="+mn-ea"/>
                      <a:cs typeface="+mn-cs"/>
                    </a:defRPr>
                  </a:pPr>
                  <a:endParaRPr lang="zh-TW"/>
                </a:p>
              </c:txPr>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DF73-47B8-9DE5-4ECA9411C0E2}"/>
                </c:ext>
              </c:extLst>
            </c:dLbl>
            <c:dLbl>
              <c:idx val="1"/>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700" b="1" i="0" u="none" strike="noStrike" kern="1200" baseline="0">
                      <a:solidFill>
                        <a:schemeClr val="lt1"/>
                      </a:solidFill>
                      <a:latin typeface="+mn-lt"/>
                      <a:ea typeface="+mn-ea"/>
                      <a:cs typeface="+mn-cs"/>
                    </a:defRPr>
                  </a:pPr>
                  <a:endParaRPr lang="zh-TW"/>
                </a:p>
              </c:txPr>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DF73-47B8-9DE5-4ECA9411C0E2}"/>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zh-TW"/>
              </a:p>
            </c:txPr>
            <c:showLegendKey val="0"/>
            <c:showVal val="0"/>
            <c:showCatName val="1"/>
            <c:showSerName val="0"/>
            <c:showPercent val="1"/>
            <c:showBubbleSize val="0"/>
            <c:separator>
</c:separator>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工作表1!$A$2:$A$3</c:f>
              <c:strCache>
                <c:ptCount val="2"/>
                <c:pt idx="0">
                  <c:v>是</c:v>
                </c:pt>
                <c:pt idx="1">
                  <c:v>否</c:v>
                </c:pt>
              </c:strCache>
            </c:strRef>
          </c:cat>
          <c:val>
            <c:numRef>
              <c:f>工作表1!$B$2:$B$3</c:f>
              <c:numCache>
                <c:formatCode>General</c:formatCode>
                <c:ptCount val="2"/>
                <c:pt idx="0">
                  <c:v>46</c:v>
                </c:pt>
                <c:pt idx="1">
                  <c:v>57</c:v>
                </c:pt>
              </c:numCache>
            </c:numRef>
          </c:val>
          <c:extLst>
            <c:ext xmlns:c16="http://schemas.microsoft.com/office/drawing/2014/chart" uri="{C3380CC4-5D6E-409C-BE32-E72D297353CC}">
              <c16:uniqueId val="{00000004-DF73-47B8-9DE5-4ECA9411C0E2}"/>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TW"/>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工作表1!$B$1</c:f>
              <c:strCache>
                <c:ptCount val="1"/>
                <c:pt idx="0">
                  <c:v>人數</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DF73-47B8-9DE5-4ECA9411C0E2}"/>
              </c:ext>
            </c:extLst>
          </c:dPt>
          <c:dPt>
            <c:idx val="1"/>
            <c:bubble3D val="0"/>
            <c:spPr>
              <a:solidFill>
                <a:srgbClr val="0070C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DF73-47B8-9DE5-4ECA9411C0E2}"/>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570F-4D43-AAB3-AAA98D23C5A5}"/>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570F-4D43-AAB3-AAA98D23C5A5}"/>
              </c:ext>
            </c:extLst>
          </c:dPt>
          <c:dLbls>
            <c:dLbl>
              <c:idx val="0"/>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700" b="1" i="0" u="none" strike="noStrike" kern="1200" baseline="0">
                      <a:solidFill>
                        <a:schemeClr val="lt1"/>
                      </a:solidFill>
                      <a:latin typeface="+mn-lt"/>
                      <a:ea typeface="+mn-ea"/>
                      <a:cs typeface="+mn-cs"/>
                    </a:defRPr>
                  </a:pPr>
                  <a:endParaRPr lang="zh-TW"/>
                </a:p>
              </c:txPr>
              <c:dLblPos val="inEnd"/>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DF73-47B8-9DE5-4ECA9411C0E2}"/>
                </c:ext>
              </c:extLst>
            </c:dLbl>
            <c:dLbl>
              <c:idx val="1"/>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700" b="1" i="0" u="none" strike="noStrike" kern="1200" baseline="0">
                      <a:solidFill>
                        <a:schemeClr val="lt1"/>
                      </a:solidFill>
                      <a:latin typeface="+mn-lt"/>
                      <a:ea typeface="+mn-ea"/>
                      <a:cs typeface="+mn-cs"/>
                    </a:defRPr>
                  </a:pPr>
                  <a:endParaRPr lang="zh-TW"/>
                </a:p>
              </c:txPr>
              <c:dLblPos val="inEnd"/>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DF73-47B8-9DE5-4ECA9411C0E2}"/>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zh-TW"/>
              </a:p>
            </c:txPr>
            <c:dLblPos val="inEnd"/>
            <c:showLegendKey val="0"/>
            <c:showVal val="0"/>
            <c:showCatName val="0"/>
            <c:showSerName val="0"/>
            <c:showPercent val="1"/>
            <c:showBubbleSize val="0"/>
            <c:separator>
</c:separator>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工作表1!$A$2:$A$5</c:f>
              <c:strCache>
                <c:ptCount val="4"/>
                <c:pt idx="0">
                  <c:v>滿意</c:v>
                </c:pt>
                <c:pt idx="1">
                  <c:v>大致滿意</c:v>
                </c:pt>
                <c:pt idx="2">
                  <c:v>不太滿意</c:v>
                </c:pt>
                <c:pt idx="3">
                  <c:v>不滿意</c:v>
                </c:pt>
              </c:strCache>
            </c:strRef>
          </c:cat>
          <c:val>
            <c:numRef>
              <c:f>工作表1!$B$2:$B$5</c:f>
              <c:numCache>
                <c:formatCode>General</c:formatCode>
                <c:ptCount val="4"/>
                <c:pt idx="0">
                  <c:v>3</c:v>
                </c:pt>
                <c:pt idx="1">
                  <c:v>6</c:v>
                </c:pt>
                <c:pt idx="2">
                  <c:v>36</c:v>
                </c:pt>
                <c:pt idx="3">
                  <c:v>59</c:v>
                </c:pt>
              </c:numCache>
            </c:numRef>
          </c:val>
          <c:extLst>
            <c:ext xmlns:c16="http://schemas.microsoft.com/office/drawing/2014/chart" uri="{C3380CC4-5D6E-409C-BE32-E72D297353CC}">
              <c16:uniqueId val="{00000004-DF73-47B8-9DE5-4ECA9411C0E2}"/>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zh-TW"/>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TW"/>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工作表1!$B$1</c:f>
              <c:strCache>
                <c:ptCount val="1"/>
                <c:pt idx="0">
                  <c:v>有感</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TW"/>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工作表1!$A$2:$A$6</c:f>
              <c:strCache>
                <c:ptCount val="5"/>
                <c:pt idx="0">
                  <c:v>輔導建置國家隊培訓機制</c:v>
                </c:pt>
                <c:pt idx="1">
                  <c:v>輔導爭取國際參賽積分</c:v>
                </c:pt>
                <c:pt idx="2">
                  <c:v>輔導辦理旅外選手輔導措施</c:v>
                </c:pt>
                <c:pt idx="3">
                  <c:v>輔導運科與情蒐支援國家隊計畫</c:v>
                </c:pt>
                <c:pt idx="4">
                  <c:v>輔導國家代表隊出場費及獎勵制度</c:v>
                </c:pt>
              </c:strCache>
            </c:strRef>
          </c:cat>
          <c:val>
            <c:numRef>
              <c:f>工作表1!$B$2:$B$6</c:f>
              <c:numCache>
                <c:formatCode>0%</c:formatCode>
                <c:ptCount val="5"/>
                <c:pt idx="0">
                  <c:v>0.13</c:v>
                </c:pt>
                <c:pt idx="1">
                  <c:v>0.06</c:v>
                </c:pt>
                <c:pt idx="2">
                  <c:v>0.06</c:v>
                </c:pt>
                <c:pt idx="3">
                  <c:v>7.0000000000000007E-2</c:v>
                </c:pt>
                <c:pt idx="4">
                  <c:v>0.08</c:v>
                </c:pt>
              </c:numCache>
            </c:numRef>
          </c:val>
          <c:extLst>
            <c:ext xmlns:c16="http://schemas.microsoft.com/office/drawing/2014/chart" uri="{C3380CC4-5D6E-409C-BE32-E72D297353CC}">
              <c16:uniqueId val="{00000000-D06E-4BCD-A105-96F828D8AD6D}"/>
            </c:ext>
          </c:extLst>
        </c:ser>
        <c:ser>
          <c:idx val="1"/>
          <c:order val="1"/>
          <c:tx>
            <c:strRef>
              <c:f>工作表1!$C$1</c:f>
              <c:strCache>
                <c:ptCount val="1"/>
                <c:pt idx="0">
                  <c:v>部分有感</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TW"/>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工作表1!$A$2:$A$6</c:f>
              <c:strCache>
                <c:ptCount val="5"/>
                <c:pt idx="0">
                  <c:v>輔導建置國家隊培訓機制</c:v>
                </c:pt>
                <c:pt idx="1">
                  <c:v>輔導爭取國際參賽積分</c:v>
                </c:pt>
                <c:pt idx="2">
                  <c:v>輔導辦理旅外選手輔導措施</c:v>
                </c:pt>
                <c:pt idx="3">
                  <c:v>輔導運科與情蒐支援國家隊計畫</c:v>
                </c:pt>
                <c:pt idx="4">
                  <c:v>輔導國家代表隊出場費及獎勵制度</c:v>
                </c:pt>
              </c:strCache>
            </c:strRef>
          </c:cat>
          <c:val>
            <c:numRef>
              <c:f>工作表1!$C$2:$C$6</c:f>
              <c:numCache>
                <c:formatCode>0%</c:formatCode>
                <c:ptCount val="5"/>
                <c:pt idx="0">
                  <c:v>0.27</c:v>
                </c:pt>
                <c:pt idx="1">
                  <c:v>0.19</c:v>
                </c:pt>
                <c:pt idx="2">
                  <c:v>0.19</c:v>
                </c:pt>
                <c:pt idx="3">
                  <c:v>0.22</c:v>
                </c:pt>
                <c:pt idx="4">
                  <c:v>0.33</c:v>
                </c:pt>
              </c:numCache>
            </c:numRef>
          </c:val>
          <c:extLst>
            <c:ext xmlns:c16="http://schemas.microsoft.com/office/drawing/2014/chart" uri="{C3380CC4-5D6E-409C-BE32-E72D297353CC}">
              <c16:uniqueId val="{00000001-D06E-4BCD-A105-96F828D8AD6D}"/>
            </c:ext>
          </c:extLst>
        </c:ser>
        <c:ser>
          <c:idx val="2"/>
          <c:order val="2"/>
          <c:tx>
            <c:strRef>
              <c:f>工作表1!$D$1</c:f>
              <c:strCache>
                <c:ptCount val="1"/>
                <c:pt idx="0">
                  <c:v>無感</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TW"/>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工作表1!$A$2:$A$6</c:f>
              <c:strCache>
                <c:ptCount val="5"/>
                <c:pt idx="0">
                  <c:v>輔導建置國家隊培訓機制</c:v>
                </c:pt>
                <c:pt idx="1">
                  <c:v>輔導爭取國際參賽積分</c:v>
                </c:pt>
                <c:pt idx="2">
                  <c:v>輔導辦理旅外選手輔導措施</c:v>
                </c:pt>
                <c:pt idx="3">
                  <c:v>輔導運科與情蒐支援國家隊計畫</c:v>
                </c:pt>
                <c:pt idx="4">
                  <c:v>輔導國家代表隊出場費及獎勵制度</c:v>
                </c:pt>
              </c:strCache>
            </c:strRef>
          </c:cat>
          <c:val>
            <c:numRef>
              <c:f>工作表1!$D$2:$D$6</c:f>
              <c:numCache>
                <c:formatCode>0%</c:formatCode>
                <c:ptCount val="5"/>
                <c:pt idx="0">
                  <c:v>0.44</c:v>
                </c:pt>
                <c:pt idx="1">
                  <c:v>0.54</c:v>
                </c:pt>
                <c:pt idx="2">
                  <c:v>0.43</c:v>
                </c:pt>
                <c:pt idx="3">
                  <c:v>0.53</c:v>
                </c:pt>
                <c:pt idx="4">
                  <c:v>0.48</c:v>
                </c:pt>
              </c:numCache>
            </c:numRef>
          </c:val>
          <c:extLst>
            <c:ext xmlns:c16="http://schemas.microsoft.com/office/drawing/2014/chart" uri="{C3380CC4-5D6E-409C-BE32-E72D297353CC}">
              <c16:uniqueId val="{00000002-D06E-4BCD-A105-96F828D8AD6D}"/>
            </c:ext>
          </c:extLst>
        </c:ser>
        <c:ser>
          <c:idx val="3"/>
          <c:order val="3"/>
          <c:tx>
            <c:strRef>
              <c:f>工作表1!$E$1</c:f>
              <c:strCache>
                <c:ptCount val="1"/>
                <c:pt idx="0">
                  <c:v>不清楚</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TW"/>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工作表1!$A$2:$A$6</c:f>
              <c:strCache>
                <c:ptCount val="5"/>
                <c:pt idx="0">
                  <c:v>輔導建置國家隊培訓機制</c:v>
                </c:pt>
                <c:pt idx="1">
                  <c:v>輔導爭取國際參賽積分</c:v>
                </c:pt>
                <c:pt idx="2">
                  <c:v>輔導辦理旅外選手輔導措施</c:v>
                </c:pt>
                <c:pt idx="3">
                  <c:v>輔導運科與情蒐支援國家隊計畫</c:v>
                </c:pt>
                <c:pt idx="4">
                  <c:v>輔導國家代表隊出場費及獎勵制度</c:v>
                </c:pt>
              </c:strCache>
            </c:strRef>
          </c:cat>
          <c:val>
            <c:numRef>
              <c:f>工作表1!$E$2:$E$6</c:f>
              <c:numCache>
                <c:formatCode>0%</c:formatCode>
                <c:ptCount val="5"/>
                <c:pt idx="0">
                  <c:v>0.16</c:v>
                </c:pt>
                <c:pt idx="1">
                  <c:v>0.21</c:v>
                </c:pt>
                <c:pt idx="2">
                  <c:v>0.32</c:v>
                </c:pt>
                <c:pt idx="3">
                  <c:v>0.18</c:v>
                </c:pt>
                <c:pt idx="4">
                  <c:v>0.11</c:v>
                </c:pt>
              </c:numCache>
            </c:numRef>
          </c:val>
          <c:extLst>
            <c:ext xmlns:c16="http://schemas.microsoft.com/office/drawing/2014/chart" uri="{C3380CC4-5D6E-409C-BE32-E72D297353CC}">
              <c16:uniqueId val="{00000003-D06E-4BCD-A105-96F828D8AD6D}"/>
            </c:ext>
          </c:extLst>
        </c:ser>
        <c:dLbls>
          <c:dLblPos val="ctr"/>
          <c:showLegendKey val="0"/>
          <c:showVal val="1"/>
          <c:showCatName val="0"/>
          <c:showSerName val="0"/>
          <c:showPercent val="0"/>
          <c:showBubbleSize val="0"/>
        </c:dLbls>
        <c:gapWidth val="150"/>
        <c:overlap val="100"/>
        <c:axId val="1622231456"/>
        <c:axId val="1615568720"/>
      </c:barChart>
      <c:catAx>
        <c:axId val="16222314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TW"/>
          </a:p>
        </c:txPr>
        <c:crossAx val="1615568720"/>
        <c:crosses val="autoZero"/>
        <c:auto val="1"/>
        <c:lblAlgn val="ctr"/>
        <c:lblOffset val="100"/>
        <c:noMultiLvlLbl val="0"/>
      </c:catAx>
      <c:valAx>
        <c:axId val="1615568720"/>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16222314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500" b="0" i="0" u="none" strike="noStrike" kern="1200" baseline="0">
              <a:solidFill>
                <a:schemeClr val="tx1">
                  <a:lumMod val="65000"/>
                  <a:lumOff val="35000"/>
                </a:schemeClr>
              </a:solidFill>
              <a:latin typeface="微軟正黑體" panose="020B0604030504040204" pitchFamily="34" charset="-120"/>
              <a:ea typeface="微軟正黑體" panose="020B0604030504040204" pitchFamily="34" charset="-120"/>
              <a:cs typeface="+mn-cs"/>
            </a:defRPr>
          </a:pPr>
          <a:endParaRPr lang="zh-TW"/>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TW"/>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工作表1!$B$1</c:f>
              <c:strCache>
                <c:ptCount val="1"/>
                <c:pt idx="0">
                  <c:v>人數</c:v>
                </c:pt>
              </c:strCache>
            </c:strRef>
          </c:tx>
          <c:dPt>
            <c:idx val="0"/>
            <c:bubble3D val="0"/>
            <c:spPr>
              <a:solidFill>
                <a:srgbClr val="0070C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2-9EDF-4B0F-9AFB-B8D980D95303}"/>
              </c:ext>
            </c:extLst>
          </c:dPt>
          <c:dPt>
            <c:idx val="1"/>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9EDF-4B0F-9AFB-B8D980D95303}"/>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C6E0-4890-8612-1258CB023144}"/>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C6E0-4890-8612-1258CB023144}"/>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lt1"/>
                    </a:solidFill>
                    <a:latin typeface="+mn-lt"/>
                    <a:ea typeface="+mn-ea"/>
                    <a:cs typeface="+mn-cs"/>
                  </a:defRPr>
                </a:pPr>
                <a:endParaRPr lang="zh-TW"/>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工作表1!$A$2:$A$5</c:f>
              <c:strCache>
                <c:ptCount val="4"/>
                <c:pt idx="0">
                  <c:v>完全了解</c:v>
                </c:pt>
                <c:pt idx="1">
                  <c:v>部分了解</c:v>
                </c:pt>
                <c:pt idx="2">
                  <c:v>不甚了解</c:v>
                </c:pt>
                <c:pt idx="3">
                  <c:v>完全不了解</c:v>
                </c:pt>
              </c:strCache>
            </c:strRef>
          </c:cat>
          <c:val>
            <c:numRef>
              <c:f>工作表1!$B$2:$B$5</c:f>
              <c:numCache>
                <c:formatCode>General</c:formatCode>
                <c:ptCount val="4"/>
                <c:pt idx="0">
                  <c:v>13</c:v>
                </c:pt>
                <c:pt idx="1">
                  <c:v>94</c:v>
                </c:pt>
                <c:pt idx="2">
                  <c:v>78</c:v>
                </c:pt>
                <c:pt idx="3">
                  <c:v>82</c:v>
                </c:pt>
              </c:numCache>
            </c:numRef>
          </c:val>
          <c:extLst>
            <c:ext xmlns:c16="http://schemas.microsoft.com/office/drawing/2014/chart" uri="{C3380CC4-5D6E-409C-BE32-E72D297353CC}">
              <c16:uniqueId val="{00000000-9EDF-4B0F-9AFB-B8D980D95303}"/>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86844000603544158"/>
          <c:y val="0.34491923040439376"/>
          <c:w val="0.12304331546917177"/>
          <c:h val="0.27686603768278562"/>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400" b="0" i="0" u="none" strike="noStrike" kern="1200" baseline="0">
              <a:solidFill>
                <a:schemeClr val="dk1">
                  <a:lumMod val="75000"/>
                  <a:lumOff val="25000"/>
                </a:schemeClr>
              </a:solidFill>
              <a:latin typeface="+mn-lt"/>
              <a:ea typeface="+mn-ea"/>
              <a:cs typeface="+mn-cs"/>
            </a:defRPr>
          </a:pPr>
          <a:endParaRPr lang="zh-TW"/>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TW"/>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工作表1!$B$1</c:f>
              <c:strCache>
                <c:ptCount val="1"/>
                <c:pt idx="0">
                  <c:v>銷售</c:v>
                </c:pt>
              </c:strCache>
            </c:strRef>
          </c:tx>
          <c:dPt>
            <c:idx val="0"/>
            <c:bubble3D val="0"/>
            <c:spPr>
              <a:solidFill>
                <a:srgbClr val="0070C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CBEE-4832-AC0E-404FF5E6F461}"/>
              </c:ext>
            </c:extLst>
          </c:dPt>
          <c:dPt>
            <c:idx val="1"/>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2-CBEE-4832-AC0E-404FF5E6F461}"/>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E2B3-4860-801C-D0820C7C8C2B}"/>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CBEE-4832-AC0E-404FF5E6F461}"/>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lt1"/>
                    </a:solidFill>
                    <a:latin typeface="+mn-lt"/>
                    <a:ea typeface="+mn-ea"/>
                    <a:cs typeface="+mn-cs"/>
                  </a:defRPr>
                </a:pPr>
                <a:endParaRPr lang="zh-TW"/>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工作表1!$A$2:$A$5</c:f>
              <c:strCache>
                <c:ptCount val="4"/>
                <c:pt idx="0">
                  <c:v>非常滿意</c:v>
                </c:pt>
                <c:pt idx="1">
                  <c:v>大致滿意</c:v>
                </c:pt>
                <c:pt idx="2">
                  <c:v>不太滿意</c:v>
                </c:pt>
                <c:pt idx="3">
                  <c:v>非常不滿意</c:v>
                </c:pt>
              </c:strCache>
            </c:strRef>
          </c:cat>
          <c:val>
            <c:numRef>
              <c:f>工作表1!$B$2:$B$5</c:f>
              <c:numCache>
                <c:formatCode>General</c:formatCode>
                <c:ptCount val="4"/>
                <c:pt idx="0">
                  <c:v>11</c:v>
                </c:pt>
                <c:pt idx="1">
                  <c:v>42</c:v>
                </c:pt>
                <c:pt idx="2">
                  <c:v>107</c:v>
                </c:pt>
                <c:pt idx="3">
                  <c:v>65</c:v>
                </c:pt>
              </c:numCache>
            </c:numRef>
          </c:val>
          <c:extLst>
            <c:ext xmlns:c16="http://schemas.microsoft.com/office/drawing/2014/chart" uri="{C3380CC4-5D6E-409C-BE32-E72D297353CC}">
              <c16:uniqueId val="{00000000-CBEE-4832-AC0E-404FF5E6F461}"/>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400" b="0" i="0" u="none" strike="noStrike" kern="1200" baseline="0">
              <a:solidFill>
                <a:schemeClr val="dk1">
                  <a:lumMod val="75000"/>
                  <a:lumOff val="25000"/>
                </a:schemeClr>
              </a:solidFill>
              <a:latin typeface="+mn-lt"/>
              <a:ea typeface="+mn-ea"/>
              <a:cs typeface="+mn-cs"/>
            </a:defRPr>
          </a:pPr>
          <a:endParaRPr lang="zh-TW"/>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TW"/>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工作表1!$B$1</c:f>
              <c:strCache>
                <c:ptCount val="1"/>
                <c:pt idx="0">
                  <c:v>銷售</c:v>
                </c:pt>
              </c:strCache>
            </c:strRef>
          </c:tx>
          <c:dPt>
            <c:idx val="0"/>
            <c:bubble3D val="0"/>
            <c:spPr>
              <a:solidFill>
                <a:srgbClr val="0070C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FE43-44D4-88D5-D2B417724F23}"/>
              </c:ext>
            </c:extLst>
          </c:dPt>
          <c:dPt>
            <c:idx val="1"/>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FE43-44D4-88D5-D2B417724F23}"/>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FE43-44D4-88D5-D2B417724F23}"/>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FE43-44D4-88D5-D2B417724F23}"/>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lt1"/>
                    </a:solidFill>
                    <a:latin typeface="+mn-lt"/>
                    <a:ea typeface="+mn-ea"/>
                    <a:cs typeface="+mn-cs"/>
                  </a:defRPr>
                </a:pPr>
                <a:endParaRPr lang="zh-TW"/>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工作表1!$A$2:$A$5</c:f>
              <c:strCache>
                <c:ptCount val="4"/>
                <c:pt idx="0">
                  <c:v>需調整</c:v>
                </c:pt>
                <c:pt idx="1">
                  <c:v>可部分調整</c:v>
                </c:pt>
                <c:pt idx="2">
                  <c:v>無須調整</c:v>
                </c:pt>
                <c:pt idx="3">
                  <c:v>沒意見</c:v>
                </c:pt>
              </c:strCache>
            </c:strRef>
          </c:cat>
          <c:val>
            <c:numRef>
              <c:f>工作表1!$B$2:$B$5</c:f>
              <c:numCache>
                <c:formatCode>General</c:formatCode>
                <c:ptCount val="4"/>
                <c:pt idx="0">
                  <c:v>180</c:v>
                </c:pt>
                <c:pt idx="1">
                  <c:v>10</c:v>
                </c:pt>
                <c:pt idx="2">
                  <c:v>10</c:v>
                </c:pt>
                <c:pt idx="3">
                  <c:v>32</c:v>
                </c:pt>
              </c:numCache>
            </c:numRef>
          </c:val>
          <c:extLst>
            <c:ext xmlns:c16="http://schemas.microsoft.com/office/drawing/2014/chart" uri="{C3380CC4-5D6E-409C-BE32-E72D297353CC}">
              <c16:uniqueId val="{00000008-FE43-44D4-88D5-D2B417724F23}"/>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400" b="0" i="0" u="none" strike="noStrike" kern="1200" baseline="0">
              <a:solidFill>
                <a:schemeClr val="dk1">
                  <a:lumMod val="75000"/>
                  <a:lumOff val="25000"/>
                </a:schemeClr>
              </a:solidFill>
              <a:latin typeface="+mn-lt"/>
              <a:ea typeface="+mn-ea"/>
              <a:cs typeface="+mn-cs"/>
            </a:defRPr>
          </a:pPr>
          <a:endParaRPr lang="zh-TW"/>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TW"/>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工作表1!$B$1</c:f>
              <c:strCache>
                <c:ptCount val="1"/>
                <c:pt idx="0">
                  <c:v>人數</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DF73-47B8-9DE5-4ECA9411C0E2}"/>
              </c:ext>
            </c:extLst>
          </c:dPt>
          <c:dPt>
            <c:idx val="1"/>
            <c:bubble3D val="0"/>
            <c:spPr>
              <a:solidFill>
                <a:srgbClr val="0070C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DF73-47B8-9DE5-4ECA9411C0E2}"/>
              </c:ext>
            </c:extLst>
          </c:dPt>
          <c:dLbls>
            <c:dLbl>
              <c:idx val="0"/>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700" b="1" i="0" u="none" strike="noStrike" kern="1200" baseline="0">
                      <a:solidFill>
                        <a:schemeClr val="lt1"/>
                      </a:solidFill>
                      <a:latin typeface="+mn-lt"/>
                      <a:ea typeface="+mn-ea"/>
                      <a:cs typeface="+mn-cs"/>
                    </a:defRPr>
                  </a:pPr>
                  <a:endParaRPr lang="zh-TW"/>
                </a:p>
              </c:txPr>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DF73-47B8-9DE5-4ECA9411C0E2}"/>
                </c:ext>
              </c:extLst>
            </c:dLbl>
            <c:dLbl>
              <c:idx val="1"/>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700" b="1" i="0" u="none" strike="noStrike" kern="1200" baseline="0">
                      <a:solidFill>
                        <a:schemeClr val="lt1"/>
                      </a:solidFill>
                      <a:latin typeface="+mn-lt"/>
                      <a:ea typeface="+mn-ea"/>
                      <a:cs typeface="+mn-cs"/>
                    </a:defRPr>
                  </a:pPr>
                  <a:endParaRPr lang="zh-TW"/>
                </a:p>
              </c:txPr>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DF73-47B8-9DE5-4ECA9411C0E2}"/>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zh-TW"/>
              </a:p>
            </c:txPr>
            <c:showLegendKey val="0"/>
            <c:showVal val="0"/>
            <c:showCatName val="1"/>
            <c:showSerName val="0"/>
            <c:showPercent val="1"/>
            <c:showBubbleSize val="0"/>
            <c:separator>
</c:separator>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工作表1!$A$2:$A$3</c:f>
              <c:strCache>
                <c:ptCount val="2"/>
                <c:pt idx="0">
                  <c:v>是</c:v>
                </c:pt>
                <c:pt idx="1">
                  <c:v>否</c:v>
                </c:pt>
              </c:strCache>
            </c:strRef>
          </c:cat>
          <c:val>
            <c:numRef>
              <c:f>工作表1!$B$2:$B$3</c:f>
              <c:numCache>
                <c:formatCode>General</c:formatCode>
                <c:ptCount val="2"/>
                <c:pt idx="0">
                  <c:v>214</c:v>
                </c:pt>
                <c:pt idx="1">
                  <c:v>16</c:v>
                </c:pt>
              </c:numCache>
            </c:numRef>
          </c:val>
          <c:extLst>
            <c:ext xmlns:c16="http://schemas.microsoft.com/office/drawing/2014/chart" uri="{C3380CC4-5D6E-409C-BE32-E72D297353CC}">
              <c16:uniqueId val="{00000004-DF73-47B8-9DE5-4ECA9411C0E2}"/>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TW"/>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工作表1!$B$1</c:f>
              <c:strCache>
                <c:ptCount val="1"/>
                <c:pt idx="0">
                  <c:v>人數</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DF73-47B8-9DE5-4ECA9411C0E2}"/>
              </c:ext>
            </c:extLst>
          </c:dPt>
          <c:dPt>
            <c:idx val="1"/>
            <c:bubble3D val="0"/>
            <c:spPr>
              <a:solidFill>
                <a:srgbClr val="0070C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DF73-47B8-9DE5-4ECA9411C0E2}"/>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2EB3-4131-9F91-C5BAE9FFA0C9}"/>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2EB3-4131-9F91-C5BAE9FFA0C9}"/>
              </c:ext>
            </c:extLst>
          </c:dPt>
          <c:dLbls>
            <c:dLbl>
              <c:idx val="0"/>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700" b="1" i="0" u="none" strike="noStrike" kern="1200" baseline="0">
                      <a:solidFill>
                        <a:schemeClr val="lt1"/>
                      </a:solidFill>
                      <a:latin typeface="+mn-lt"/>
                      <a:ea typeface="+mn-ea"/>
                      <a:cs typeface="+mn-cs"/>
                    </a:defRPr>
                  </a:pPr>
                  <a:endParaRPr lang="zh-TW"/>
                </a:p>
              </c:txPr>
              <c:dLblPos val="inEnd"/>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DF73-47B8-9DE5-4ECA9411C0E2}"/>
                </c:ext>
              </c:extLst>
            </c:dLbl>
            <c:dLbl>
              <c:idx val="1"/>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700" b="1" i="0" u="none" strike="noStrike" kern="1200" baseline="0">
                      <a:solidFill>
                        <a:schemeClr val="lt1"/>
                      </a:solidFill>
                      <a:latin typeface="+mn-lt"/>
                      <a:ea typeface="+mn-ea"/>
                      <a:cs typeface="+mn-cs"/>
                    </a:defRPr>
                  </a:pPr>
                  <a:endParaRPr lang="zh-TW"/>
                </a:p>
              </c:txPr>
              <c:dLblPos val="inEnd"/>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DF73-47B8-9DE5-4ECA9411C0E2}"/>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zh-TW"/>
              </a:p>
            </c:txPr>
            <c:dLblPos val="inEnd"/>
            <c:showLegendKey val="0"/>
            <c:showVal val="0"/>
            <c:showCatName val="0"/>
            <c:showSerName val="0"/>
            <c:showPercent val="1"/>
            <c:showBubbleSize val="0"/>
            <c:separator>
</c:separator>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工作表1!$A$2:$A$5</c:f>
              <c:strCache>
                <c:ptCount val="4"/>
                <c:pt idx="0">
                  <c:v>完全符合</c:v>
                </c:pt>
                <c:pt idx="1">
                  <c:v>大致符合</c:v>
                </c:pt>
                <c:pt idx="2">
                  <c:v>部分符合</c:v>
                </c:pt>
                <c:pt idx="3">
                  <c:v>完全不符合</c:v>
                </c:pt>
              </c:strCache>
            </c:strRef>
          </c:cat>
          <c:val>
            <c:numRef>
              <c:f>工作表1!$B$2:$B$5</c:f>
              <c:numCache>
                <c:formatCode>General</c:formatCode>
                <c:ptCount val="4"/>
                <c:pt idx="0">
                  <c:v>4</c:v>
                </c:pt>
                <c:pt idx="1">
                  <c:v>13</c:v>
                </c:pt>
                <c:pt idx="2">
                  <c:v>49</c:v>
                </c:pt>
                <c:pt idx="3">
                  <c:v>166</c:v>
                </c:pt>
              </c:numCache>
            </c:numRef>
          </c:val>
          <c:extLst>
            <c:ext xmlns:c16="http://schemas.microsoft.com/office/drawing/2014/chart" uri="{C3380CC4-5D6E-409C-BE32-E72D297353CC}">
              <c16:uniqueId val="{00000004-DF73-47B8-9DE5-4ECA9411C0E2}"/>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zh-TW"/>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TW"/>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工作表1!$A$2</c:f>
              <c:strCache>
                <c:ptCount val="1"/>
                <c:pt idx="0">
                  <c:v>人數</c:v>
                </c:pt>
              </c:strCache>
            </c:strRef>
          </c:tx>
          <c:spPr>
            <a:solidFill>
              <a:schemeClr val="accent1"/>
            </a:solidFill>
            <a:ln>
              <a:noFill/>
            </a:ln>
            <a:effectLst/>
          </c:spPr>
          <c:invertIfNegative val="0"/>
          <c:dLbls>
            <c:numFmt formatCode="0.00%" sourceLinked="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zh-TW"/>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工作表1!$B$1:$F$1</c:f>
              <c:strCache>
                <c:ptCount val="5"/>
                <c:pt idx="0">
                  <c:v>社區型球場不足</c:v>
                </c:pt>
                <c:pt idx="1">
                  <c:v>學校球場不開放外借</c:v>
                </c:pt>
                <c:pt idx="2">
                  <c:v>球場過度使用、場地不堪負荷</c:v>
                </c:pt>
                <c:pt idx="3">
                  <c:v>缺乏協調場地機制</c:v>
                </c:pt>
                <c:pt idx="4">
                  <c:v>公用場地缺乏維護</c:v>
                </c:pt>
              </c:strCache>
            </c:strRef>
          </c:cat>
          <c:val>
            <c:numRef>
              <c:f>工作表1!$B$2:$F$2</c:f>
              <c:numCache>
                <c:formatCode>General</c:formatCode>
                <c:ptCount val="5"/>
                <c:pt idx="0">
                  <c:v>91.4</c:v>
                </c:pt>
                <c:pt idx="1">
                  <c:v>60.8</c:v>
                </c:pt>
                <c:pt idx="2">
                  <c:v>44</c:v>
                </c:pt>
                <c:pt idx="3">
                  <c:v>63.8</c:v>
                </c:pt>
                <c:pt idx="4">
                  <c:v>66.8</c:v>
                </c:pt>
              </c:numCache>
            </c:numRef>
          </c:val>
          <c:extLst>
            <c:ext xmlns:c16="http://schemas.microsoft.com/office/drawing/2014/chart" uri="{C3380CC4-5D6E-409C-BE32-E72D297353CC}">
              <c16:uniqueId val="{00000000-CDCF-4603-BF53-D0038C93E8DD}"/>
            </c:ext>
          </c:extLst>
        </c:ser>
        <c:dLbls>
          <c:showLegendKey val="0"/>
          <c:showVal val="0"/>
          <c:showCatName val="0"/>
          <c:showSerName val="0"/>
          <c:showPercent val="0"/>
          <c:showBubbleSize val="0"/>
        </c:dLbls>
        <c:gapWidth val="150"/>
        <c:overlap val="100"/>
        <c:axId val="987625904"/>
        <c:axId val="918594992"/>
      </c:barChart>
      <c:catAx>
        <c:axId val="987625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微軟正黑體" panose="020B0604030504040204" pitchFamily="34" charset="-120"/>
                <a:ea typeface="微軟正黑體" panose="020B0604030504040204" pitchFamily="34" charset="-120"/>
                <a:cs typeface="+mn-cs"/>
              </a:defRPr>
            </a:pPr>
            <a:endParaRPr lang="zh-TW"/>
          </a:p>
        </c:txPr>
        <c:crossAx val="918594992"/>
        <c:crosses val="autoZero"/>
        <c:auto val="1"/>
        <c:lblAlgn val="ctr"/>
        <c:lblOffset val="100"/>
        <c:noMultiLvlLbl val="0"/>
      </c:catAx>
      <c:valAx>
        <c:axId val="9185949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TW"/>
          </a:p>
        </c:txPr>
        <c:crossAx val="9876259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TW"/>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工作表1!$B$1</c:f>
              <c:strCache>
                <c:ptCount val="1"/>
                <c:pt idx="0">
                  <c:v>人數</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7C1E-4F7F-8F5D-C65997DDC72C}"/>
              </c:ext>
            </c:extLst>
          </c:dPt>
          <c:dPt>
            <c:idx val="1"/>
            <c:bubble3D val="0"/>
            <c:spPr>
              <a:solidFill>
                <a:srgbClr val="0070C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7C1E-4F7F-8F5D-C65997DDC72C}"/>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7C1E-4F7F-8F5D-C65997DDC72C}"/>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7C1E-4F7F-8F5D-C65997DDC72C}"/>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DD77-44AC-8A7B-5E652460D445}"/>
              </c:ext>
            </c:extLst>
          </c:dPt>
          <c:dLbls>
            <c:dLbl>
              <c:idx val="0"/>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700" b="1" i="0" u="none" strike="noStrike" kern="1200" baseline="0">
                      <a:solidFill>
                        <a:schemeClr val="lt1"/>
                      </a:solidFill>
                      <a:latin typeface="+mn-lt"/>
                      <a:ea typeface="+mn-ea"/>
                      <a:cs typeface="+mn-cs"/>
                    </a:defRPr>
                  </a:pPr>
                  <a:endParaRPr lang="zh-TW"/>
                </a:p>
              </c:txPr>
              <c:dLblPos val="inEnd"/>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7C1E-4F7F-8F5D-C65997DDC72C}"/>
                </c:ext>
              </c:extLst>
            </c:dLbl>
            <c:dLbl>
              <c:idx val="1"/>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700" b="1" i="0" u="none" strike="noStrike" kern="1200" baseline="0">
                      <a:solidFill>
                        <a:schemeClr val="lt1"/>
                      </a:solidFill>
                      <a:latin typeface="+mn-lt"/>
                      <a:ea typeface="+mn-ea"/>
                      <a:cs typeface="+mn-cs"/>
                    </a:defRPr>
                  </a:pPr>
                  <a:endParaRPr lang="zh-TW"/>
                </a:p>
              </c:txPr>
              <c:dLblPos val="inEnd"/>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7C1E-4F7F-8F5D-C65997DDC72C}"/>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zh-TW"/>
              </a:p>
            </c:txPr>
            <c:dLblPos val="inEnd"/>
            <c:showLegendKey val="0"/>
            <c:showVal val="0"/>
            <c:showCatName val="0"/>
            <c:showSerName val="0"/>
            <c:showPercent val="1"/>
            <c:showBubbleSize val="0"/>
            <c:separator>
</c:separator>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工作表1!$A$2:$A$6</c:f>
              <c:strCache>
                <c:ptCount val="5"/>
                <c:pt idx="0">
                  <c:v>完全符合</c:v>
                </c:pt>
                <c:pt idx="1">
                  <c:v>大致符合</c:v>
                </c:pt>
                <c:pt idx="2">
                  <c:v>部分符合</c:v>
                </c:pt>
                <c:pt idx="3">
                  <c:v>少數符合</c:v>
                </c:pt>
                <c:pt idx="4">
                  <c:v>完全不符合</c:v>
                </c:pt>
              </c:strCache>
            </c:strRef>
          </c:cat>
          <c:val>
            <c:numRef>
              <c:f>工作表1!$B$2:$B$6</c:f>
              <c:numCache>
                <c:formatCode>General</c:formatCode>
                <c:ptCount val="5"/>
                <c:pt idx="0">
                  <c:v>12</c:v>
                </c:pt>
                <c:pt idx="1">
                  <c:v>36</c:v>
                </c:pt>
                <c:pt idx="2">
                  <c:v>71</c:v>
                </c:pt>
                <c:pt idx="3">
                  <c:v>55</c:v>
                </c:pt>
                <c:pt idx="4">
                  <c:v>58</c:v>
                </c:pt>
              </c:numCache>
            </c:numRef>
          </c:val>
          <c:extLst>
            <c:ext xmlns:c16="http://schemas.microsoft.com/office/drawing/2014/chart" uri="{C3380CC4-5D6E-409C-BE32-E72D297353CC}">
              <c16:uniqueId val="{00000008-7C1E-4F7F-8F5D-C65997DDC72C}"/>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zh-TW"/>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TW"/>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工作表1!$B$1</c:f>
              <c:strCache>
                <c:ptCount val="1"/>
                <c:pt idx="0">
                  <c:v>人數</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DF73-47B8-9DE5-4ECA9411C0E2}"/>
              </c:ext>
            </c:extLst>
          </c:dPt>
          <c:dPt>
            <c:idx val="1"/>
            <c:bubble3D val="0"/>
            <c:spPr>
              <a:solidFill>
                <a:srgbClr val="0070C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DF73-47B8-9DE5-4ECA9411C0E2}"/>
              </c:ext>
            </c:extLst>
          </c:dPt>
          <c:dLbls>
            <c:dLbl>
              <c:idx val="0"/>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700" b="1" i="0" u="none" strike="noStrike" kern="1200" baseline="0">
                      <a:solidFill>
                        <a:schemeClr val="lt1"/>
                      </a:solidFill>
                      <a:latin typeface="+mn-lt"/>
                      <a:ea typeface="+mn-ea"/>
                      <a:cs typeface="+mn-cs"/>
                    </a:defRPr>
                  </a:pPr>
                  <a:endParaRPr lang="zh-TW"/>
                </a:p>
              </c:txPr>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DF73-47B8-9DE5-4ECA9411C0E2}"/>
                </c:ext>
              </c:extLst>
            </c:dLbl>
            <c:dLbl>
              <c:idx val="1"/>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700" b="1" i="0" u="none" strike="noStrike" kern="1200" baseline="0">
                      <a:solidFill>
                        <a:schemeClr val="lt1"/>
                      </a:solidFill>
                      <a:latin typeface="+mn-lt"/>
                      <a:ea typeface="+mn-ea"/>
                      <a:cs typeface="+mn-cs"/>
                    </a:defRPr>
                  </a:pPr>
                  <a:endParaRPr lang="zh-TW"/>
                </a:p>
              </c:txPr>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DF73-47B8-9DE5-4ECA9411C0E2}"/>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zh-TW"/>
              </a:p>
            </c:txPr>
            <c:showLegendKey val="0"/>
            <c:showVal val="0"/>
            <c:showCatName val="1"/>
            <c:showSerName val="0"/>
            <c:showPercent val="1"/>
            <c:showBubbleSize val="0"/>
            <c:separator>
</c:separator>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工作表1!$A$2:$A$3</c:f>
              <c:strCache>
                <c:ptCount val="2"/>
                <c:pt idx="0">
                  <c:v>不知道</c:v>
                </c:pt>
                <c:pt idx="1">
                  <c:v>知道</c:v>
                </c:pt>
              </c:strCache>
            </c:strRef>
          </c:cat>
          <c:val>
            <c:numRef>
              <c:f>工作表1!$B$2:$B$3</c:f>
              <c:numCache>
                <c:formatCode>General</c:formatCode>
                <c:ptCount val="2"/>
                <c:pt idx="0">
                  <c:v>76</c:v>
                </c:pt>
                <c:pt idx="1">
                  <c:v>28</c:v>
                </c:pt>
              </c:numCache>
            </c:numRef>
          </c:val>
          <c:extLst>
            <c:ext xmlns:c16="http://schemas.microsoft.com/office/drawing/2014/chart" uri="{C3380CC4-5D6E-409C-BE32-E72D297353CC}">
              <c16:uniqueId val="{00000004-DF73-47B8-9DE5-4ECA9411C0E2}"/>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TW"/>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3.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4.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5.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1B75C681-D1B3-4F76-93EE-0F2DF728813E}" type="datetimeFigureOut">
              <a:rPr lang="zh-TW" altLang="en-US" smtClean="0"/>
              <a:t>2022/4/21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2DF267F3-3D7E-41BB-9E7C-76FC53B4062E}" type="slidenum">
              <a:rPr lang="zh-TW" altLang="en-US" smtClean="0"/>
              <a:t>‹#›</a:t>
            </a:fld>
            <a:endParaRPr lang="zh-TW" altLang="en-US"/>
          </a:p>
        </p:txBody>
      </p:sp>
    </p:spTree>
    <p:extLst>
      <p:ext uri="{BB962C8B-B14F-4D97-AF65-F5344CB8AC3E}">
        <p14:creationId xmlns:p14="http://schemas.microsoft.com/office/powerpoint/2010/main" val="2059090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標題與輔助字幕">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1B75C681-D1B3-4F76-93EE-0F2DF728813E}" type="datetimeFigureOut">
              <a:rPr lang="zh-TW" altLang="en-US" smtClean="0"/>
              <a:t>2022/4/21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2DF267F3-3D7E-41BB-9E7C-76FC53B4062E}" type="slidenum">
              <a:rPr lang="zh-TW" altLang="en-US" smtClean="0"/>
              <a:t>‹#›</a:t>
            </a:fld>
            <a:endParaRPr lang="zh-TW" altLang="en-US"/>
          </a:p>
        </p:txBody>
      </p:sp>
    </p:spTree>
    <p:extLst>
      <p:ext uri="{BB962C8B-B14F-4D97-AF65-F5344CB8AC3E}">
        <p14:creationId xmlns:p14="http://schemas.microsoft.com/office/powerpoint/2010/main" val="879440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述 (含輔助字幕)">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TW" altLang="en-US"/>
              <a:t>按一下以編輯母片標題樣式</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按一下以編輯母片文字樣式</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1B75C681-D1B3-4F76-93EE-0F2DF728813E}" type="datetimeFigureOut">
              <a:rPr lang="zh-TW" altLang="en-US" smtClean="0"/>
              <a:t>2022/4/21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2DF267F3-3D7E-41BB-9E7C-76FC53B4062E}" type="slidenum">
              <a:rPr lang="zh-TW" altLang="en-US" smtClean="0"/>
              <a:t>‹#›</a:t>
            </a:fld>
            <a:endParaRPr lang="zh-TW"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288132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1B75C681-D1B3-4F76-93EE-0F2DF728813E}" type="datetimeFigureOut">
              <a:rPr lang="zh-TW" altLang="en-US" smtClean="0"/>
              <a:t>2022/4/21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2DF267F3-3D7E-41BB-9E7C-76FC53B4062E}" type="slidenum">
              <a:rPr lang="zh-TW" altLang="en-US" smtClean="0"/>
              <a:t>‹#›</a:t>
            </a:fld>
            <a:endParaRPr lang="zh-TW" altLang="en-US"/>
          </a:p>
        </p:txBody>
      </p:sp>
    </p:spTree>
    <p:extLst>
      <p:ext uri="{BB962C8B-B14F-4D97-AF65-F5344CB8AC3E}">
        <p14:creationId xmlns:p14="http://schemas.microsoft.com/office/powerpoint/2010/main" val="24261308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述名片">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TW" altLang="en-US"/>
              <a:t>按一下以編輯母片標題樣式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按一下以編輯母片文字樣式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1B75C681-D1B3-4F76-93EE-0F2DF728813E}" type="datetimeFigureOut">
              <a:rPr lang="zh-TW" altLang="en-US" smtClean="0"/>
              <a:t>2022/4/21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2DF267F3-3D7E-41BB-9E7C-76FC53B4062E}" type="slidenum">
              <a:rPr lang="zh-TW" altLang="en-US" smtClean="0"/>
              <a:t>‹#›</a:t>
            </a:fld>
            <a:endParaRPr lang="zh-TW"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260884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是非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zh-TW" altLang="en-US"/>
              <a:t>按一下以編輯母片標題樣式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按一下以編輯母片文字樣式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1B75C681-D1B3-4F76-93EE-0F2DF728813E}" type="datetimeFigureOut">
              <a:rPr lang="zh-TW" altLang="en-US" smtClean="0"/>
              <a:t>2022/4/21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2DF267F3-3D7E-41BB-9E7C-76FC53B4062E}" type="slidenum">
              <a:rPr lang="zh-TW" altLang="en-US" smtClean="0"/>
              <a:t>‹#›</a:t>
            </a:fld>
            <a:endParaRPr lang="zh-TW" altLang="en-US"/>
          </a:p>
        </p:txBody>
      </p:sp>
    </p:spTree>
    <p:extLst>
      <p:ext uri="{BB962C8B-B14F-4D97-AF65-F5344CB8AC3E}">
        <p14:creationId xmlns:p14="http://schemas.microsoft.com/office/powerpoint/2010/main" val="4596054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1B75C681-D1B3-4F76-93EE-0F2DF728813E}" type="datetimeFigureOut">
              <a:rPr lang="zh-TW" altLang="en-US" smtClean="0"/>
              <a:t>2022/4/21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2DF267F3-3D7E-41BB-9E7C-76FC53B4062E}" type="slidenum">
              <a:rPr lang="zh-TW" altLang="en-US" smtClean="0"/>
              <a:t>‹#›</a:t>
            </a:fld>
            <a:endParaRPr lang="zh-TW" altLang="en-US"/>
          </a:p>
        </p:txBody>
      </p:sp>
    </p:spTree>
    <p:extLst>
      <p:ext uri="{BB962C8B-B14F-4D97-AF65-F5344CB8AC3E}">
        <p14:creationId xmlns:p14="http://schemas.microsoft.com/office/powerpoint/2010/main" val="27847767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1B75C681-D1B3-4F76-93EE-0F2DF728813E}" type="datetimeFigureOut">
              <a:rPr lang="zh-TW" altLang="en-US" smtClean="0"/>
              <a:t>2022/4/21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2DF267F3-3D7E-41BB-9E7C-76FC53B4062E}" type="slidenum">
              <a:rPr lang="zh-TW" altLang="en-US" smtClean="0"/>
              <a:t>‹#›</a:t>
            </a:fld>
            <a:endParaRPr lang="zh-TW" altLang="en-US"/>
          </a:p>
        </p:txBody>
      </p:sp>
    </p:spTree>
    <p:extLst>
      <p:ext uri="{BB962C8B-B14F-4D97-AF65-F5344CB8AC3E}">
        <p14:creationId xmlns:p14="http://schemas.microsoft.com/office/powerpoint/2010/main" val="1384939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1B75C681-D1B3-4F76-93EE-0F2DF728813E}" type="datetimeFigureOut">
              <a:rPr lang="zh-TW" altLang="en-US" smtClean="0"/>
              <a:t>2022/4/21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2DF267F3-3D7E-41BB-9E7C-76FC53B4062E}" type="slidenum">
              <a:rPr lang="zh-TW" altLang="en-US" smtClean="0"/>
              <a:t>‹#›</a:t>
            </a:fld>
            <a:endParaRPr lang="zh-TW" altLang="en-US"/>
          </a:p>
        </p:txBody>
      </p:sp>
    </p:spTree>
    <p:extLst>
      <p:ext uri="{BB962C8B-B14F-4D97-AF65-F5344CB8AC3E}">
        <p14:creationId xmlns:p14="http://schemas.microsoft.com/office/powerpoint/2010/main" val="54553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1B75C681-D1B3-4F76-93EE-0F2DF728813E}" type="datetimeFigureOut">
              <a:rPr lang="zh-TW" altLang="en-US" smtClean="0"/>
              <a:t>2022/4/21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2DF267F3-3D7E-41BB-9E7C-76FC53B4062E}" type="slidenum">
              <a:rPr lang="zh-TW" altLang="en-US" smtClean="0"/>
              <a:t>‹#›</a:t>
            </a:fld>
            <a:endParaRPr lang="zh-TW" altLang="en-US"/>
          </a:p>
        </p:txBody>
      </p:sp>
    </p:spTree>
    <p:extLst>
      <p:ext uri="{BB962C8B-B14F-4D97-AF65-F5344CB8AC3E}">
        <p14:creationId xmlns:p14="http://schemas.microsoft.com/office/powerpoint/2010/main" val="56676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1B75C681-D1B3-4F76-93EE-0F2DF728813E}" type="datetimeFigureOut">
              <a:rPr lang="zh-TW" altLang="en-US" smtClean="0"/>
              <a:t>2022/4/21</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2DF267F3-3D7E-41BB-9E7C-76FC53B4062E}" type="slidenum">
              <a:rPr lang="zh-TW" altLang="en-US" smtClean="0"/>
              <a:t>‹#›</a:t>
            </a:fld>
            <a:endParaRPr lang="zh-TW" altLang="en-US"/>
          </a:p>
        </p:txBody>
      </p:sp>
    </p:spTree>
    <p:extLst>
      <p:ext uri="{BB962C8B-B14F-4D97-AF65-F5344CB8AC3E}">
        <p14:creationId xmlns:p14="http://schemas.microsoft.com/office/powerpoint/2010/main" val="616894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1B75C681-D1B3-4F76-93EE-0F2DF728813E}" type="datetimeFigureOut">
              <a:rPr lang="zh-TW" altLang="en-US" smtClean="0"/>
              <a:t>2022/4/21</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2DF267F3-3D7E-41BB-9E7C-76FC53B4062E}" type="slidenum">
              <a:rPr lang="zh-TW" altLang="en-US" smtClean="0"/>
              <a:t>‹#›</a:t>
            </a:fld>
            <a:endParaRPr lang="zh-TW" altLang="en-US"/>
          </a:p>
        </p:txBody>
      </p:sp>
    </p:spTree>
    <p:extLst>
      <p:ext uri="{BB962C8B-B14F-4D97-AF65-F5344CB8AC3E}">
        <p14:creationId xmlns:p14="http://schemas.microsoft.com/office/powerpoint/2010/main" val="3052846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1B75C681-D1B3-4F76-93EE-0F2DF728813E}" type="datetimeFigureOut">
              <a:rPr lang="zh-TW" altLang="en-US" smtClean="0"/>
              <a:t>2022/4/21</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2DF267F3-3D7E-41BB-9E7C-76FC53B4062E}" type="slidenum">
              <a:rPr lang="zh-TW" altLang="en-US" smtClean="0"/>
              <a:t>‹#›</a:t>
            </a:fld>
            <a:endParaRPr lang="zh-TW" altLang="en-US"/>
          </a:p>
        </p:txBody>
      </p:sp>
    </p:spTree>
    <p:extLst>
      <p:ext uri="{BB962C8B-B14F-4D97-AF65-F5344CB8AC3E}">
        <p14:creationId xmlns:p14="http://schemas.microsoft.com/office/powerpoint/2010/main" val="3645496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75C681-D1B3-4F76-93EE-0F2DF728813E}" type="datetimeFigureOut">
              <a:rPr lang="zh-TW" altLang="en-US" smtClean="0"/>
              <a:t>2022/4/21</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2DF267F3-3D7E-41BB-9E7C-76FC53B4062E}" type="slidenum">
              <a:rPr lang="zh-TW" altLang="en-US" smtClean="0"/>
              <a:t>‹#›</a:t>
            </a:fld>
            <a:endParaRPr lang="zh-TW" altLang="en-US"/>
          </a:p>
        </p:txBody>
      </p:sp>
    </p:spTree>
    <p:extLst>
      <p:ext uri="{BB962C8B-B14F-4D97-AF65-F5344CB8AC3E}">
        <p14:creationId xmlns:p14="http://schemas.microsoft.com/office/powerpoint/2010/main" val="3352282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zh-TW" altLang="en-US"/>
              <a:t>按一下以編輯母片標題樣式</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1B75C681-D1B3-4F76-93EE-0F2DF728813E}" type="datetimeFigureOut">
              <a:rPr lang="zh-TW" altLang="en-US" smtClean="0"/>
              <a:t>2022/4/21</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2DF267F3-3D7E-41BB-9E7C-76FC53B4062E}" type="slidenum">
              <a:rPr lang="zh-TW" altLang="en-US" smtClean="0"/>
              <a:t>‹#›</a:t>
            </a:fld>
            <a:endParaRPr lang="zh-TW" altLang="en-US"/>
          </a:p>
        </p:txBody>
      </p:sp>
    </p:spTree>
    <p:extLst>
      <p:ext uri="{BB962C8B-B14F-4D97-AF65-F5344CB8AC3E}">
        <p14:creationId xmlns:p14="http://schemas.microsoft.com/office/powerpoint/2010/main" val="686005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a:t>按一下圖示以新增圖片</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1B75C681-D1B3-4F76-93EE-0F2DF728813E}" type="datetimeFigureOut">
              <a:rPr lang="zh-TW" altLang="en-US" smtClean="0"/>
              <a:t>2022/4/21</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2DF267F3-3D7E-41BB-9E7C-76FC53B4062E}" type="slidenum">
              <a:rPr lang="zh-TW" altLang="en-US" smtClean="0"/>
              <a:t>‹#›</a:t>
            </a:fld>
            <a:endParaRPr lang="zh-TW" altLang="en-US"/>
          </a:p>
        </p:txBody>
      </p:sp>
    </p:spTree>
    <p:extLst>
      <p:ext uri="{BB962C8B-B14F-4D97-AF65-F5344CB8AC3E}">
        <p14:creationId xmlns:p14="http://schemas.microsoft.com/office/powerpoint/2010/main" val="484773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B75C681-D1B3-4F76-93EE-0F2DF728813E}" type="datetimeFigureOut">
              <a:rPr lang="zh-TW" altLang="en-US" smtClean="0"/>
              <a:t>2022/4/21</a:t>
            </a:fld>
            <a:endParaRPr lang="zh-TW"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DF267F3-3D7E-41BB-9E7C-76FC53B4062E}" type="slidenum">
              <a:rPr lang="zh-TW" altLang="en-US" smtClean="0"/>
              <a:t>‹#›</a:t>
            </a:fld>
            <a:endParaRPr lang="zh-TW" altLang="en-US"/>
          </a:p>
        </p:txBody>
      </p:sp>
    </p:spTree>
    <p:extLst>
      <p:ext uri="{BB962C8B-B14F-4D97-AF65-F5344CB8AC3E}">
        <p14:creationId xmlns:p14="http://schemas.microsoft.com/office/powerpoint/2010/main" val="158916405"/>
      </p:ext>
    </p:extLst>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 id="2147483814" r:id="rId12"/>
    <p:sldLayoutId id="2147483815" r:id="rId13"/>
    <p:sldLayoutId id="2147483816" r:id="rId14"/>
    <p:sldLayoutId id="2147483817" r:id="rId15"/>
    <p:sldLayoutId id="214748381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AB1E7DD-A723-4A95-90AF-41883D0A337F}"/>
              </a:ext>
            </a:extLst>
          </p:cNvPr>
          <p:cNvSpPr>
            <a:spLocks noGrp="1"/>
          </p:cNvSpPr>
          <p:nvPr>
            <p:ph type="ctrTitle"/>
          </p:nvPr>
        </p:nvSpPr>
        <p:spPr>
          <a:xfrm>
            <a:off x="1154955" y="1447800"/>
            <a:ext cx="8322420" cy="3329581"/>
          </a:xfrm>
        </p:spPr>
        <p:txBody>
          <a:bodyPr/>
          <a:lstStyle/>
          <a:p>
            <a:r>
              <a:rPr lang="zh-TW" altLang="en-US" b="1" dirty="0">
                <a:latin typeface="微軟正黑體" panose="020B0604030504040204" pitchFamily="34" charset="-120"/>
                <a:ea typeface="微軟正黑體" panose="020B0604030504040204" pitchFamily="34" charset="-120"/>
              </a:rPr>
              <a:t>「足球</a:t>
            </a:r>
            <a:r>
              <a:rPr lang="en-US" altLang="zh-TW" b="1" dirty="0">
                <a:latin typeface="微軟正黑體" panose="020B0604030504040204" pitchFamily="34" charset="-120"/>
                <a:ea typeface="微軟正黑體" panose="020B0604030504040204" pitchFamily="34" charset="-120"/>
              </a:rPr>
              <a:t>6</a:t>
            </a:r>
            <a:r>
              <a:rPr lang="zh-TW" altLang="en-US" b="1" dirty="0">
                <a:latin typeface="微軟正黑體" panose="020B0604030504040204" pitchFamily="34" charset="-120"/>
                <a:ea typeface="微軟正黑體" panose="020B0604030504040204" pitchFamily="34" charset="-120"/>
              </a:rPr>
              <a:t>年計畫回顧與展望」會前問卷調查結果</a:t>
            </a:r>
          </a:p>
        </p:txBody>
      </p:sp>
      <p:sp>
        <p:nvSpPr>
          <p:cNvPr id="3" name="副標題 2">
            <a:extLst>
              <a:ext uri="{FF2B5EF4-FFF2-40B4-BE49-F238E27FC236}">
                <a16:creationId xmlns:a16="http://schemas.microsoft.com/office/drawing/2014/main" id="{5EF9F9AC-DB71-4EE5-808C-A571B0A55BF0}"/>
              </a:ext>
            </a:extLst>
          </p:cNvPr>
          <p:cNvSpPr>
            <a:spLocks noGrp="1"/>
          </p:cNvSpPr>
          <p:nvPr>
            <p:ph type="subTitle" idx="1"/>
          </p:nvPr>
        </p:nvSpPr>
        <p:spPr/>
        <p:txBody>
          <a:bodyPr/>
          <a:lstStyle/>
          <a:p>
            <a:endParaRPr lang="zh-TW" altLang="en-US"/>
          </a:p>
        </p:txBody>
      </p:sp>
    </p:spTree>
    <p:extLst>
      <p:ext uri="{BB962C8B-B14F-4D97-AF65-F5344CB8AC3E}">
        <p14:creationId xmlns:p14="http://schemas.microsoft.com/office/powerpoint/2010/main" val="10336321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D39834B-2C10-494E-A08E-B38490990EF9}"/>
              </a:ext>
            </a:extLst>
          </p:cNvPr>
          <p:cNvSpPr>
            <a:spLocks noGrp="1"/>
          </p:cNvSpPr>
          <p:nvPr>
            <p:ph type="title"/>
          </p:nvPr>
        </p:nvSpPr>
        <p:spPr/>
        <p:txBody>
          <a:bodyPr/>
          <a:lstStyle/>
          <a:p>
            <a:r>
              <a:rPr lang="zh-TW" altLang="en-US" dirty="0">
                <a:latin typeface="微軟正黑體" panose="020B0604030504040204" pitchFamily="34" charset="-120"/>
                <a:ea typeface="微軟正黑體" panose="020B0604030504040204" pitchFamily="34" charset="-120"/>
              </a:rPr>
              <a:t>民眾心聲</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 </a:t>
            </a:r>
          </a:p>
        </p:txBody>
      </p:sp>
      <p:sp>
        <p:nvSpPr>
          <p:cNvPr id="3" name="內容版面配置區 2">
            <a:extLst>
              <a:ext uri="{FF2B5EF4-FFF2-40B4-BE49-F238E27FC236}">
                <a16:creationId xmlns:a16="http://schemas.microsoft.com/office/drawing/2014/main" id="{F5C02954-C548-43B3-8EA7-C8E3D0136E59}"/>
              </a:ext>
            </a:extLst>
          </p:cNvPr>
          <p:cNvSpPr>
            <a:spLocks noGrp="1"/>
          </p:cNvSpPr>
          <p:nvPr>
            <p:ph idx="1"/>
          </p:nvPr>
        </p:nvSpPr>
        <p:spPr>
          <a:xfrm>
            <a:off x="744009" y="1389064"/>
            <a:ext cx="8596668" cy="3880773"/>
          </a:xfrm>
        </p:spPr>
        <p:txBody>
          <a:bodyPr>
            <a:noAutofit/>
          </a:bodyPr>
          <a:lstStyle/>
          <a:p>
            <a:r>
              <a:rPr lang="zh-TW" altLang="en-US" sz="2400" dirty="0">
                <a:latin typeface="微軟正黑體" panose="020B0604030504040204" pitchFamily="34" charset="-120"/>
                <a:ea typeface="微軟正黑體" panose="020B0604030504040204" pitchFamily="34" charset="-120"/>
              </a:rPr>
              <a:t>：既然要推展足球，那麼應該是開放所有參與比賽的孩子，部分俱樂部、校隊球員都能領有補助才公平</a:t>
            </a:r>
            <a:endParaRPr lang="en-US" altLang="zh-TW" sz="2400" dirty="0">
              <a:latin typeface="微軟正黑體" panose="020B0604030504040204" pitchFamily="34" charset="-120"/>
              <a:ea typeface="微軟正黑體" panose="020B0604030504040204" pitchFamily="34" charset="-120"/>
            </a:endParaRPr>
          </a:p>
          <a:p>
            <a:r>
              <a:rPr lang="zh-TW" altLang="en-US" sz="2400" dirty="0">
                <a:latin typeface="微軟正黑體" panose="020B0604030504040204" pitchFamily="34" charset="-120"/>
                <a:ea typeface="微軟正黑體" panose="020B0604030504040204" pitchFamily="34" charset="-120"/>
              </a:rPr>
              <a:t>：媒合更多球隊與教練參與計劃</a:t>
            </a:r>
            <a:endParaRPr lang="en-US" altLang="zh-TW" sz="2400" dirty="0">
              <a:latin typeface="微軟正黑體" panose="020B0604030504040204" pitchFamily="34" charset="-120"/>
              <a:ea typeface="微軟正黑體" panose="020B0604030504040204" pitchFamily="34" charset="-120"/>
            </a:endParaRPr>
          </a:p>
          <a:p>
            <a:r>
              <a:rPr lang="zh-TW" altLang="en-US" sz="2400" dirty="0">
                <a:latin typeface="微軟正黑體" panose="020B0604030504040204" pitchFamily="34" charset="-120"/>
                <a:ea typeface="微軟正黑體" panose="020B0604030504040204" pitchFamily="34" charset="-120"/>
              </a:rPr>
              <a:t>：亂花錢，中學球隊數量出現斷層，大專一級球隊質量灌水（自欺欺人）</a:t>
            </a:r>
            <a:endParaRPr lang="en-US" altLang="zh-TW" sz="2400" dirty="0">
              <a:latin typeface="微軟正黑體" panose="020B0604030504040204" pitchFamily="34" charset="-120"/>
              <a:ea typeface="微軟正黑體" panose="020B0604030504040204" pitchFamily="34" charset="-120"/>
            </a:endParaRPr>
          </a:p>
          <a:p>
            <a:r>
              <a:rPr lang="zh-TW" altLang="en-US" sz="2400" dirty="0">
                <a:latin typeface="微軟正黑體" panose="020B0604030504040204" pitchFamily="34" charset="-120"/>
                <a:ea typeface="微軟正黑體" panose="020B0604030504040204" pitchFamily="34" charset="-120"/>
              </a:rPr>
              <a:t>：以目前看到的計畫執行狀態是一種大撒幣的執行方式，沒有規劃</a:t>
            </a:r>
            <a:endParaRPr lang="en-US" altLang="zh-TW" sz="2400" dirty="0">
              <a:latin typeface="微軟正黑體" panose="020B0604030504040204" pitchFamily="34" charset="-120"/>
              <a:ea typeface="微軟正黑體" panose="020B0604030504040204" pitchFamily="34" charset="-120"/>
            </a:endParaRPr>
          </a:p>
          <a:p>
            <a:r>
              <a:rPr lang="zh-TW" altLang="en-US" sz="2400" dirty="0">
                <a:latin typeface="微軟正黑體" panose="020B0604030504040204" pitchFamily="34" charset="-120"/>
                <a:ea typeface="微軟正黑體" panose="020B0604030504040204" pitchFamily="34" charset="-120"/>
              </a:rPr>
              <a:t>：南北部發展不均，只有得名的重點發展學校有資源與人脈申請球場經費補助，強者獨強，弱隊難以發展，對足球有熱情的讀書學校無好的場地穩定練球</a:t>
            </a:r>
            <a:endParaRPr lang="en-US" altLang="zh-TW" sz="2400" dirty="0">
              <a:latin typeface="微軟正黑體" panose="020B0604030504040204" pitchFamily="34" charset="-120"/>
              <a:ea typeface="微軟正黑體" panose="020B0604030504040204" pitchFamily="34" charset="-120"/>
            </a:endParaRPr>
          </a:p>
          <a:p>
            <a:r>
              <a:rPr lang="zh-TW" altLang="en-US" sz="2400" dirty="0">
                <a:latin typeface="微軟正黑體" panose="020B0604030504040204" pitchFamily="34" charset="-120"/>
                <a:ea typeface="微軟正黑體" panose="020B0604030504040204" pitchFamily="34" charset="-120"/>
              </a:rPr>
              <a:t>：希望不要只是淪為領補助款與形式，而是要確實促使學生愛足球運動、提升足球運動風氣</a:t>
            </a:r>
          </a:p>
        </p:txBody>
      </p:sp>
    </p:spTree>
    <p:extLst>
      <p:ext uri="{BB962C8B-B14F-4D97-AF65-F5344CB8AC3E}">
        <p14:creationId xmlns:p14="http://schemas.microsoft.com/office/powerpoint/2010/main" val="3649518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1C0A634-F82C-44DD-8E55-0CDBE527ABFC}"/>
              </a:ext>
            </a:extLst>
          </p:cNvPr>
          <p:cNvSpPr>
            <a:spLocks noGrp="1"/>
          </p:cNvSpPr>
          <p:nvPr>
            <p:ph type="title"/>
          </p:nvPr>
        </p:nvSpPr>
        <p:spPr/>
        <p:txBody>
          <a:bodyPr/>
          <a:lstStyle/>
          <a:p>
            <a:r>
              <a:rPr lang="zh-TW" altLang="en-US" dirty="0">
                <a:latin typeface="微軟正黑體" panose="020B0604030504040204" pitchFamily="34" charset="-120"/>
                <a:ea typeface="微軟正黑體" panose="020B0604030504040204" pitchFamily="34" charset="-120"/>
              </a:rPr>
              <a:t>民眾建議調整方式</a:t>
            </a:r>
          </a:p>
        </p:txBody>
      </p:sp>
      <p:sp>
        <p:nvSpPr>
          <p:cNvPr id="3" name="內容版面配置區 2">
            <a:extLst>
              <a:ext uri="{FF2B5EF4-FFF2-40B4-BE49-F238E27FC236}">
                <a16:creationId xmlns:a16="http://schemas.microsoft.com/office/drawing/2014/main" id="{8B82335B-5377-467A-A92E-89BA6B941526}"/>
              </a:ext>
            </a:extLst>
          </p:cNvPr>
          <p:cNvSpPr>
            <a:spLocks noGrp="1"/>
          </p:cNvSpPr>
          <p:nvPr>
            <p:ph idx="1"/>
          </p:nvPr>
        </p:nvSpPr>
        <p:spPr>
          <a:xfrm>
            <a:off x="677334" y="1417639"/>
            <a:ext cx="8596668" cy="5087936"/>
          </a:xfrm>
        </p:spPr>
        <p:txBody>
          <a:bodyPr>
            <a:noAutofit/>
          </a:bodyPr>
          <a:lstStyle/>
          <a:p>
            <a:r>
              <a:rPr lang="zh-TW" altLang="en-US" sz="2400" dirty="0"/>
              <a:t>政策面多舉辦公聽會邀集受影響之相關單位進行討論，並請上級單位</a:t>
            </a:r>
            <a:r>
              <a:rPr lang="en-US" altLang="zh-TW" sz="2400" dirty="0"/>
              <a:t>(</a:t>
            </a:r>
            <a:r>
              <a:rPr lang="zh-TW" altLang="en-US" sz="2400" dirty="0"/>
              <a:t>體育署承辦及長官</a:t>
            </a:r>
            <a:r>
              <a:rPr lang="en-US" altLang="zh-TW" sz="2400" dirty="0"/>
              <a:t>)</a:t>
            </a:r>
            <a:r>
              <a:rPr lang="zh-TW" altLang="en-US" sz="2400" dirty="0"/>
              <a:t>一同與會討論</a:t>
            </a:r>
            <a:endParaRPr lang="en-US" altLang="zh-TW" sz="2400" dirty="0"/>
          </a:p>
          <a:p>
            <a:r>
              <a:rPr lang="zh-TW" altLang="en-US" sz="2400" dirty="0"/>
              <a:t>分級制度要落實，且補助的分級制可分得更細，更周全</a:t>
            </a:r>
            <a:endParaRPr lang="en-US" altLang="zh-TW" sz="2400" dirty="0"/>
          </a:p>
          <a:p>
            <a:r>
              <a:rPr lang="zh-TW" altLang="en-US" sz="2400" dirty="0"/>
              <a:t>改為申請制 足協審核提供專業意見後由教育部否准</a:t>
            </a:r>
            <a:endParaRPr lang="en-US" altLang="zh-TW" sz="2400" dirty="0"/>
          </a:p>
          <a:p>
            <a:r>
              <a:rPr lang="zh-TW" altLang="en-US" sz="2400" dirty="0"/>
              <a:t>擴充裁判、教練培訓，以縣市或鄉鎮為範圍活動，可以減輕家長負擔，也避免為比賽而比賽的困境，穩定逐週的比賽制度有利球隊擬定培訓計畫，也能減輕個別選手的負擔</a:t>
            </a:r>
            <a:endParaRPr lang="en-US" altLang="zh-TW" sz="2400" dirty="0"/>
          </a:p>
          <a:p>
            <a:r>
              <a:rPr lang="zh-TW" altLang="en-US" sz="2400" dirty="0"/>
              <a:t>俱樂部的最大問題還是場地，若足協能整合資源後做有效率的分配，相信場地的使用率會提高，閒置時間會降低，足球人口也會因此更增加。</a:t>
            </a:r>
          </a:p>
        </p:txBody>
      </p:sp>
    </p:spTree>
    <p:extLst>
      <p:ext uri="{BB962C8B-B14F-4D97-AF65-F5344CB8AC3E}">
        <p14:creationId xmlns:p14="http://schemas.microsoft.com/office/powerpoint/2010/main" val="722963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C2E7075-39F3-4003-93AA-BA60C7822ED7}"/>
              </a:ext>
            </a:extLst>
          </p:cNvPr>
          <p:cNvSpPr>
            <a:spLocks noGrp="1"/>
          </p:cNvSpPr>
          <p:nvPr>
            <p:ph type="title"/>
          </p:nvPr>
        </p:nvSpPr>
        <p:spPr>
          <a:xfrm>
            <a:off x="956830" y="2728735"/>
            <a:ext cx="9404723" cy="1400530"/>
          </a:xfrm>
          <a:ln w="76200"/>
        </p:spPr>
        <p:style>
          <a:lnRef idx="2">
            <a:schemeClr val="accent1"/>
          </a:lnRef>
          <a:fillRef idx="1">
            <a:schemeClr val="lt1"/>
          </a:fillRef>
          <a:effectRef idx="0">
            <a:schemeClr val="accent1"/>
          </a:effectRef>
          <a:fontRef idx="minor">
            <a:schemeClr val="dk1"/>
          </a:fontRef>
        </p:style>
        <p:txBody>
          <a:bodyPr anchor="ctr"/>
          <a:lstStyle/>
          <a:p>
            <a:pPr algn="ctr"/>
            <a:r>
              <a:rPr lang="zh-TW" altLang="en-US" sz="2800" b="1" dirty="0">
                <a:latin typeface="微軟正黑體" panose="020B0604030504040204" pitchFamily="34" charset="-120"/>
                <a:ea typeface="微軟正黑體" panose="020B0604030504040204" pitchFamily="34" charset="-120"/>
              </a:rPr>
              <a:t>子題：完善硬體措施</a:t>
            </a:r>
          </a:p>
        </p:txBody>
      </p:sp>
    </p:spTree>
    <p:extLst>
      <p:ext uri="{BB962C8B-B14F-4D97-AF65-F5344CB8AC3E}">
        <p14:creationId xmlns:p14="http://schemas.microsoft.com/office/powerpoint/2010/main" val="20543372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CD64971-8EFA-4A30-8E15-C5B76FFE5D1E}"/>
              </a:ext>
            </a:extLst>
          </p:cNvPr>
          <p:cNvSpPr>
            <a:spLocks noGrp="1"/>
          </p:cNvSpPr>
          <p:nvPr>
            <p:ph type="title"/>
          </p:nvPr>
        </p:nvSpPr>
        <p:spPr/>
        <p:txBody>
          <a:bodyPr>
            <a:normAutofit fontScale="90000"/>
          </a:bodyPr>
          <a:lstStyle/>
          <a:p>
            <a:r>
              <a:rPr lang="en-US" altLang="zh-TW" sz="3300" dirty="0">
                <a:latin typeface="微軟正黑體" panose="020B0604030504040204" pitchFamily="34" charset="-120"/>
                <a:ea typeface="微軟正黑體" panose="020B0604030504040204" pitchFamily="34" charset="-120"/>
              </a:rPr>
              <a:t>Q:</a:t>
            </a:r>
            <a:r>
              <a:rPr lang="zh-TW" altLang="en-US" sz="3300" dirty="0">
                <a:latin typeface="微軟正黑體" panose="020B0604030504040204" pitchFamily="34" charset="-120"/>
                <a:ea typeface="微軟正黑體" panose="020B0604030504040204" pitchFamily="34" charset="-120"/>
              </a:rPr>
              <a:t> 原先規畫每年透過前瞻計畫預算，每年補助八億興建國際標準足球場館，此項目標的實施狀況是否符合預期？</a:t>
            </a:r>
          </a:p>
        </p:txBody>
      </p:sp>
      <p:sp>
        <p:nvSpPr>
          <p:cNvPr id="3" name="內容版面配置區 2">
            <a:extLst>
              <a:ext uri="{FF2B5EF4-FFF2-40B4-BE49-F238E27FC236}">
                <a16:creationId xmlns:a16="http://schemas.microsoft.com/office/drawing/2014/main" id="{AE558B24-8D58-4E7C-A70B-88EA4EA6D9B7}"/>
              </a:ext>
            </a:extLst>
          </p:cNvPr>
          <p:cNvSpPr>
            <a:spLocks noGrp="1"/>
          </p:cNvSpPr>
          <p:nvPr>
            <p:ph idx="1"/>
          </p:nvPr>
        </p:nvSpPr>
        <p:spPr/>
        <p:txBody>
          <a:bodyPr/>
          <a:lstStyle/>
          <a:p>
            <a:endParaRPr lang="zh-TW" altLang="en-US" dirty="0"/>
          </a:p>
        </p:txBody>
      </p:sp>
      <p:graphicFrame>
        <p:nvGraphicFramePr>
          <p:cNvPr id="4" name="內容版面配置區 10">
            <a:extLst>
              <a:ext uri="{FF2B5EF4-FFF2-40B4-BE49-F238E27FC236}">
                <a16:creationId xmlns:a16="http://schemas.microsoft.com/office/drawing/2014/main" id="{A404D24D-2CD8-42D5-8083-787DDCC63673}"/>
              </a:ext>
            </a:extLst>
          </p:cNvPr>
          <p:cNvGraphicFramePr>
            <a:graphicFrameLocks/>
          </p:cNvGraphicFramePr>
          <p:nvPr>
            <p:extLst>
              <p:ext uri="{D42A27DB-BD31-4B8C-83A1-F6EECF244321}">
                <p14:modId xmlns:p14="http://schemas.microsoft.com/office/powerpoint/2010/main" val="1269815116"/>
              </p:ext>
            </p:extLst>
          </p:nvPr>
        </p:nvGraphicFramePr>
        <p:xfrm>
          <a:off x="502093" y="2160589"/>
          <a:ext cx="8947150" cy="41957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15543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D180A1F-B82B-41B9-9CF7-BD153FD06E90}"/>
              </a:ext>
            </a:extLst>
          </p:cNvPr>
          <p:cNvSpPr>
            <a:spLocks noGrp="1"/>
          </p:cNvSpPr>
          <p:nvPr>
            <p:ph type="title"/>
          </p:nvPr>
        </p:nvSpPr>
        <p:spPr/>
        <p:txBody>
          <a:bodyPr>
            <a:normAutofit fontScale="90000"/>
          </a:bodyPr>
          <a:lstStyle/>
          <a:p>
            <a:r>
              <a:rPr lang="en-US" altLang="zh-TW" sz="3300" dirty="0">
                <a:latin typeface="微軟正黑體" panose="020B0604030504040204" pitchFamily="34" charset="-120"/>
                <a:ea typeface="微軟正黑體" panose="020B0604030504040204" pitchFamily="34" charset="-120"/>
              </a:rPr>
              <a:t>Q:</a:t>
            </a:r>
            <a:r>
              <a:rPr lang="zh-TW" altLang="en-US" sz="3300" dirty="0">
                <a:latin typeface="微軟正黑體" panose="020B0604030504040204" pitchFamily="34" charset="-120"/>
                <a:ea typeface="微軟正黑體" panose="020B0604030504040204" pitchFamily="34" charset="-120"/>
              </a:rPr>
              <a:t> 目前基層隊伍發展蓬勃，但由於場地不足，找不到場地練球的消息時有所聞，您認為是哪些因素造成？</a:t>
            </a:r>
          </a:p>
        </p:txBody>
      </p:sp>
      <p:graphicFrame>
        <p:nvGraphicFramePr>
          <p:cNvPr id="14" name="圖表 13">
            <a:extLst>
              <a:ext uri="{FF2B5EF4-FFF2-40B4-BE49-F238E27FC236}">
                <a16:creationId xmlns:a16="http://schemas.microsoft.com/office/drawing/2014/main" id="{074526AA-D9BC-4FA9-A176-96129E09E523}"/>
              </a:ext>
            </a:extLst>
          </p:cNvPr>
          <p:cNvGraphicFramePr>
            <a:graphicFrameLocks/>
          </p:cNvGraphicFramePr>
          <p:nvPr>
            <p:extLst>
              <p:ext uri="{D42A27DB-BD31-4B8C-83A1-F6EECF244321}">
                <p14:modId xmlns:p14="http://schemas.microsoft.com/office/powerpoint/2010/main" val="2174313689"/>
              </p:ext>
            </p:extLst>
          </p:nvPr>
        </p:nvGraphicFramePr>
        <p:xfrm>
          <a:off x="227011" y="2252900"/>
          <a:ext cx="10511161" cy="2674701"/>
        </p:xfrm>
        <a:graphic>
          <a:graphicData uri="http://schemas.openxmlformats.org/drawingml/2006/chart">
            <c:chart xmlns:c="http://schemas.openxmlformats.org/drawingml/2006/chart" xmlns:r="http://schemas.openxmlformats.org/officeDocument/2006/relationships" r:id="rId2"/>
          </a:graphicData>
        </a:graphic>
      </p:graphicFrame>
      <p:sp>
        <p:nvSpPr>
          <p:cNvPr id="15" name="文字方塊 14">
            <a:extLst>
              <a:ext uri="{FF2B5EF4-FFF2-40B4-BE49-F238E27FC236}">
                <a16:creationId xmlns:a16="http://schemas.microsoft.com/office/drawing/2014/main" id="{ACFB271A-4371-4C02-A4CF-1795C70AFF3B}"/>
              </a:ext>
            </a:extLst>
          </p:cNvPr>
          <p:cNvSpPr txBox="1"/>
          <p:nvPr/>
        </p:nvSpPr>
        <p:spPr>
          <a:xfrm>
            <a:off x="745725" y="6063448"/>
            <a:ext cx="1029809" cy="246221"/>
          </a:xfrm>
          <a:prstGeom prst="rect">
            <a:avLst/>
          </a:prstGeom>
          <a:noFill/>
        </p:spPr>
        <p:txBody>
          <a:bodyPr wrap="square" rtlCol="0">
            <a:spAutoFit/>
          </a:bodyPr>
          <a:lstStyle/>
          <a:p>
            <a:r>
              <a:rPr lang="en-US" altLang="zh-TW" sz="1000" dirty="0">
                <a:latin typeface="微軟正黑體" panose="020B0604030504040204" pitchFamily="34" charset="-120"/>
                <a:ea typeface="微軟正黑體" panose="020B0604030504040204" pitchFamily="34" charset="-120"/>
              </a:rPr>
              <a:t>%</a:t>
            </a:r>
            <a:endParaRPr lang="zh-TW" altLang="en-US" sz="10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5033590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2AEA4E2-664E-453A-8BC5-D26D064A5BB1}"/>
              </a:ext>
            </a:extLst>
          </p:cNvPr>
          <p:cNvSpPr>
            <a:spLocks noGrp="1"/>
          </p:cNvSpPr>
          <p:nvPr>
            <p:ph type="title"/>
          </p:nvPr>
        </p:nvSpPr>
        <p:spPr/>
        <p:txBody>
          <a:bodyPr/>
          <a:lstStyle/>
          <a:p>
            <a:r>
              <a:rPr lang="zh-TW" altLang="en-US" dirty="0"/>
              <a:t>民眾心聲</a:t>
            </a:r>
            <a:r>
              <a:rPr lang="en-US" altLang="zh-TW" dirty="0"/>
              <a:t>:</a:t>
            </a:r>
            <a:r>
              <a:rPr lang="zh-TW" altLang="en-US" dirty="0"/>
              <a:t> </a:t>
            </a:r>
          </a:p>
        </p:txBody>
      </p:sp>
      <p:sp>
        <p:nvSpPr>
          <p:cNvPr id="3" name="內容版面配置區 2">
            <a:extLst>
              <a:ext uri="{FF2B5EF4-FFF2-40B4-BE49-F238E27FC236}">
                <a16:creationId xmlns:a16="http://schemas.microsoft.com/office/drawing/2014/main" id="{7CDDA476-6BC5-41D9-8EFF-C21F7DBDB166}"/>
              </a:ext>
            </a:extLst>
          </p:cNvPr>
          <p:cNvSpPr>
            <a:spLocks noGrp="1"/>
          </p:cNvSpPr>
          <p:nvPr>
            <p:ph idx="1"/>
          </p:nvPr>
        </p:nvSpPr>
        <p:spPr/>
        <p:txBody>
          <a:bodyPr/>
          <a:lstStyle/>
          <a:p>
            <a:r>
              <a:rPr lang="zh-TW" altLang="en-US" dirty="0"/>
              <a:t>各單位溝通及協調不佳，場地管理方多存在多一事不如少一事的觀念</a:t>
            </a:r>
            <a:endParaRPr lang="en-US" altLang="zh-TW" dirty="0"/>
          </a:p>
          <a:p>
            <a:r>
              <a:rPr lang="zh-TW" altLang="en-US" dirty="0"/>
              <a:t>興建球場以認養方式維護，會出現獨佔情形，無法透過正常行政手續借用球場，甚至無球場維護的行動力與規則，興建過後無後續的保養與維護。</a:t>
            </a:r>
            <a:endParaRPr lang="en-US" altLang="zh-TW" dirty="0"/>
          </a:p>
          <a:p>
            <a:r>
              <a:rPr lang="zh-TW" altLang="en-US" dirty="0"/>
              <a:t>各單位協調能力不足</a:t>
            </a:r>
            <a:endParaRPr lang="en-US" altLang="zh-TW" dirty="0"/>
          </a:p>
          <a:p>
            <a:r>
              <a:rPr lang="zh-TW" altLang="en-US" dirty="0"/>
              <a:t>學校擔心圖利教練或球隊，不願意開放俱樂部型態的學校足球社團使用，社區場地極少。</a:t>
            </a:r>
            <a:endParaRPr lang="en-US" altLang="zh-TW" dirty="0"/>
          </a:p>
          <a:p>
            <a:r>
              <a:rPr lang="zh-TW" altLang="en-US" dirty="0"/>
              <a:t>沒有專用球場，以至於需共用場地，而被以危險怕傷到人為由，而不准踢球</a:t>
            </a:r>
          </a:p>
        </p:txBody>
      </p:sp>
    </p:spTree>
    <p:extLst>
      <p:ext uri="{BB962C8B-B14F-4D97-AF65-F5344CB8AC3E}">
        <p14:creationId xmlns:p14="http://schemas.microsoft.com/office/powerpoint/2010/main" val="18415589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1C0A634-F82C-44DD-8E55-0CDBE527ABFC}"/>
              </a:ext>
            </a:extLst>
          </p:cNvPr>
          <p:cNvSpPr>
            <a:spLocks noGrp="1"/>
          </p:cNvSpPr>
          <p:nvPr>
            <p:ph type="title"/>
          </p:nvPr>
        </p:nvSpPr>
        <p:spPr/>
        <p:txBody>
          <a:bodyPr/>
          <a:lstStyle/>
          <a:p>
            <a:r>
              <a:rPr lang="zh-TW" altLang="en-US" dirty="0">
                <a:latin typeface="微軟正黑體" panose="020B0604030504040204" pitchFamily="34" charset="-120"/>
                <a:ea typeface="微軟正黑體" panose="020B0604030504040204" pitchFamily="34" charset="-120"/>
              </a:rPr>
              <a:t>民眾建議調整方式</a:t>
            </a:r>
          </a:p>
        </p:txBody>
      </p:sp>
      <p:sp>
        <p:nvSpPr>
          <p:cNvPr id="3" name="內容版面配置區 2">
            <a:extLst>
              <a:ext uri="{FF2B5EF4-FFF2-40B4-BE49-F238E27FC236}">
                <a16:creationId xmlns:a16="http://schemas.microsoft.com/office/drawing/2014/main" id="{8B82335B-5377-467A-A92E-89BA6B941526}"/>
              </a:ext>
            </a:extLst>
          </p:cNvPr>
          <p:cNvSpPr>
            <a:spLocks noGrp="1"/>
          </p:cNvSpPr>
          <p:nvPr>
            <p:ph idx="1"/>
          </p:nvPr>
        </p:nvSpPr>
        <p:spPr/>
        <p:txBody>
          <a:bodyPr/>
          <a:lstStyle/>
          <a:p>
            <a:r>
              <a:rPr lang="zh-TW" altLang="en-US" dirty="0"/>
              <a:t>應導入真正對場館管理有專業及認同的人才進行管理分級制度要落實，且補助的分級制可分得更細，更周全</a:t>
            </a:r>
            <a:endParaRPr lang="en-US" altLang="zh-TW" dirty="0"/>
          </a:p>
          <a:p>
            <a:r>
              <a:rPr lang="zh-TW" altLang="en-US" dirty="0"/>
              <a:t>專業級的場地要找大企業認養</a:t>
            </a:r>
            <a:endParaRPr lang="en-US" altLang="zh-TW" dirty="0"/>
          </a:p>
          <a:p>
            <a:r>
              <a:rPr lang="zh-TW" altLang="en-US" dirty="0"/>
              <a:t>政府多建幾座人工草練習場地 </a:t>
            </a:r>
            <a:r>
              <a:rPr lang="en-US" altLang="zh-TW" dirty="0"/>
              <a:t>(</a:t>
            </a:r>
            <a:r>
              <a:rPr lang="zh-TW" altLang="en-US" dirty="0"/>
              <a:t>迎風、百齡</a:t>
            </a:r>
            <a:r>
              <a:rPr lang="en-US" altLang="zh-TW" dirty="0"/>
              <a:t>...)</a:t>
            </a:r>
            <a:r>
              <a:rPr lang="zh-TW" altLang="en-US" dirty="0"/>
              <a:t>， 同一座</a:t>
            </a:r>
            <a:r>
              <a:rPr lang="en-US" altLang="zh-TW" dirty="0"/>
              <a:t>11</a:t>
            </a:r>
            <a:r>
              <a:rPr lang="zh-TW" altLang="en-US" dirty="0"/>
              <a:t>人制場地可畫成多個八人制和五人制場地</a:t>
            </a:r>
            <a:r>
              <a:rPr lang="en-US" altLang="zh-TW" dirty="0"/>
              <a:t>, </a:t>
            </a:r>
            <a:r>
              <a:rPr lang="zh-TW" altLang="en-US" dirty="0"/>
              <a:t>場地使用的時間協調要公開公正公平</a:t>
            </a:r>
            <a:r>
              <a:rPr lang="en-US" altLang="zh-TW" dirty="0"/>
              <a:t>!</a:t>
            </a:r>
          </a:p>
          <a:p>
            <a:r>
              <a:rPr lang="zh-TW" altLang="en-US" dirty="0"/>
              <a:t>俱樂部的最大問題還是場地，若足協能整合資源後做有效率的分配，相信場地的使用率會提高，閒置時間會降低，足球人口也會因此更增加。</a:t>
            </a:r>
            <a:endParaRPr lang="en-US" altLang="zh-TW" dirty="0"/>
          </a:p>
          <a:p>
            <a:r>
              <a:rPr lang="zh-TW" altLang="en-US" dirty="0"/>
              <a:t>借用場地行政透明化，維護與管理經費編列</a:t>
            </a:r>
            <a:endParaRPr lang="en-US" altLang="zh-TW" dirty="0"/>
          </a:p>
          <a:p>
            <a:r>
              <a:rPr lang="zh-TW" altLang="en-US" dirty="0"/>
              <a:t>跟各縣市教育局處共同推動，並確實驗收場地成果，及經費使用狀況確實審核</a:t>
            </a:r>
          </a:p>
        </p:txBody>
      </p:sp>
    </p:spTree>
    <p:extLst>
      <p:ext uri="{BB962C8B-B14F-4D97-AF65-F5344CB8AC3E}">
        <p14:creationId xmlns:p14="http://schemas.microsoft.com/office/powerpoint/2010/main" val="11571894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64BEC44-58BF-420C-A16E-B9ECEDC466BA}"/>
              </a:ext>
            </a:extLst>
          </p:cNvPr>
          <p:cNvSpPr>
            <a:spLocks noGrp="1"/>
          </p:cNvSpPr>
          <p:nvPr>
            <p:ph type="title"/>
          </p:nvPr>
        </p:nvSpPr>
        <p:spPr/>
        <p:txBody>
          <a:bodyPr>
            <a:normAutofit fontScale="90000"/>
          </a:bodyPr>
          <a:lstStyle/>
          <a:p>
            <a:r>
              <a:rPr lang="en-US" altLang="zh-TW" sz="3300" dirty="0">
                <a:latin typeface="微軟正黑體" panose="020B0604030504040204" pitchFamily="34" charset="-120"/>
                <a:ea typeface="微軟正黑體" panose="020B0604030504040204" pitchFamily="34" charset="-120"/>
              </a:rPr>
              <a:t>Q:</a:t>
            </a:r>
            <a:r>
              <a:rPr lang="zh-TW" altLang="en-US" sz="3300" dirty="0">
                <a:latin typeface="微軟正黑體" panose="020B0604030504040204" pitchFamily="34" charset="-120"/>
                <a:ea typeface="微軟正黑體" panose="020B0604030504040204" pitchFamily="34" charset="-120"/>
              </a:rPr>
              <a:t>就兩個子題（鼓勵各級學校籌組足球隊、完善硬體措施），足球</a:t>
            </a:r>
            <a:r>
              <a:rPr lang="en-US" altLang="zh-TW" sz="3300" dirty="0">
                <a:latin typeface="微軟正黑體" panose="020B0604030504040204" pitchFamily="34" charset="-120"/>
                <a:ea typeface="微軟正黑體" panose="020B0604030504040204" pitchFamily="34" charset="-120"/>
              </a:rPr>
              <a:t>6</a:t>
            </a:r>
            <a:r>
              <a:rPr lang="zh-TW" altLang="en-US" sz="3300" dirty="0">
                <a:latin typeface="微軟正黑體" panose="020B0604030504040204" pitchFamily="34" charset="-120"/>
                <a:ea typeface="微軟正黑體" panose="020B0604030504040204" pitchFamily="34" charset="-120"/>
              </a:rPr>
              <a:t>年計畫的成果是否符合您的期待</a:t>
            </a:r>
            <a:r>
              <a:rPr lang="en-US" altLang="zh-TW" sz="3300" dirty="0">
                <a:latin typeface="微軟正黑體" panose="020B0604030504040204" pitchFamily="34" charset="-120"/>
                <a:ea typeface="微軟正黑體" panose="020B0604030504040204" pitchFamily="34" charset="-120"/>
              </a:rPr>
              <a:t>?</a:t>
            </a:r>
            <a:endParaRPr lang="zh-TW" altLang="en-US" sz="3300" dirty="0">
              <a:latin typeface="微軟正黑體" panose="020B0604030504040204" pitchFamily="34" charset="-120"/>
              <a:ea typeface="微軟正黑體" panose="020B0604030504040204" pitchFamily="34" charset="-120"/>
            </a:endParaRPr>
          </a:p>
        </p:txBody>
      </p:sp>
      <p:sp>
        <p:nvSpPr>
          <p:cNvPr id="3" name="內容版面配置區 2">
            <a:extLst>
              <a:ext uri="{FF2B5EF4-FFF2-40B4-BE49-F238E27FC236}">
                <a16:creationId xmlns:a16="http://schemas.microsoft.com/office/drawing/2014/main" id="{1030537B-6494-4869-BC07-F30CB8B872C5}"/>
              </a:ext>
            </a:extLst>
          </p:cNvPr>
          <p:cNvSpPr>
            <a:spLocks noGrp="1"/>
          </p:cNvSpPr>
          <p:nvPr>
            <p:ph idx="1"/>
          </p:nvPr>
        </p:nvSpPr>
        <p:spPr/>
        <p:txBody>
          <a:bodyPr/>
          <a:lstStyle/>
          <a:p>
            <a:endParaRPr lang="zh-TW" altLang="en-US"/>
          </a:p>
        </p:txBody>
      </p:sp>
      <p:graphicFrame>
        <p:nvGraphicFramePr>
          <p:cNvPr id="6" name="內容版面配置區 10">
            <a:extLst>
              <a:ext uri="{FF2B5EF4-FFF2-40B4-BE49-F238E27FC236}">
                <a16:creationId xmlns:a16="http://schemas.microsoft.com/office/drawing/2014/main" id="{A18C74FC-8941-42C0-9AC2-6E9E2C2E3E28}"/>
              </a:ext>
            </a:extLst>
          </p:cNvPr>
          <p:cNvGraphicFramePr>
            <a:graphicFrameLocks/>
          </p:cNvGraphicFramePr>
          <p:nvPr>
            <p:extLst>
              <p:ext uri="{D42A27DB-BD31-4B8C-83A1-F6EECF244321}">
                <p14:modId xmlns:p14="http://schemas.microsoft.com/office/powerpoint/2010/main" val="3389657903"/>
              </p:ext>
            </p:extLst>
          </p:nvPr>
        </p:nvGraphicFramePr>
        <p:xfrm>
          <a:off x="1103313" y="2052638"/>
          <a:ext cx="8947150" cy="41957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645756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C2E7075-39F3-4003-93AA-BA60C7822ED7}"/>
              </a:ext>
            </a:extLst>
          </p:cNvPr>
          <p:cNvSpPr>
            <a:spLocks noGrp="1"/>
          </p:cNvSpPr>
          <p:nvPr>
            <p:ph type="title"/>
          </p:nvPr>
        </p:nvSpPr>
        <p:spPr>
          <a:xfrm>
            <a:off x="956830" y="2728735"/>
            <a:ext cx="9404723" cy="1400530"/>
          </a:xfrm>
          <a:ln w="76200"/>
        </p:spPr>
        <p:style>
          <a:lnRef idx="2">
            <a:schemeClr val="accent1"/>
          </a:lnRef>
          <a:fillRef idx="1">
            <a:schemeClr val="lt1"/>
          </a:fillRef>
          <a:effectRef idx="0">
            <a:schemeClr val="accent1"/>
          </a:effectRef>
          <a:fontRef idx="minor">
            <a:schemeClr val="dk1"/>
          </a:fontRef>
        </p:style>
        <p:txBody>
          <a:bodyPr anchor="ctr"/>
          <a:lstStyle/>
          <a:p>
            <a:pPr algn="ctr"/>
            <a:r>
              <a:rPr lang="zh-TW" altLang="en-US" sz="2800" b="1" dirty="0">
                <a:latin typeface="微軟正黑體" panose="020B0604030504040204" pitchFamily="34" charset="-120"/>
                <a:ea typeface="微軟正黑體" panose="020B0604030504040204" pitchFamily="34" charset="-120"/>
              </a:rPr>
              <a:t>子題：推動企業足球（半職業）運動發展</a:t>
            </a:r>
          </a:p>
        </p:txBody>
      </p:sp>
    </p:spTree>
    <p:extLst>
      <p:ext uri="{BB962C8B-B14F-4D97-AF65-F5344CB8AC3E}">
        <p14:creationId xmlns:p14="http://schemas.microsoft.com/office/powerpoint/2010/main" val="27467089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CD64971-8EFA-4A30-8E15-C5B76FFE5D1E}"/>
              </a:ext>
            </a:extLst>
          </p:cNvPr>
          <p:cNvSpPr>
            <a:spLocks noGrp="1"/>
          </p:cNvSpPr>
          <p:nvPr>
            <p:ph type="title"/>
          </p:nvPr>
        </p:nvSpPr>
        <p:spPr/>
        <p:txBody>
          <a:bodyPr>
            <a:normAutofit fontScale="90000"/>
          </a:bodyPr>
          <a:lstStyle/>
          <a:p>
            <a:r>
              <a:rPr lang="en-US" altLang="zh-TW" sz="3300" dirty="0">
                <a:latin typeface="微軟正黑體" panose="020B0604030504040204" pitchFamily="34" charset="-120"/>
                <a:ea typeface="微軟正黑體" panose="020B0604030504040204" pitchFamily="34" charset="-120"/>
              </a:rPr>
              <a:t>Q:</a:t>
            </a:r>
            <a:r>
              <a:rPr lang="zh-TW" altLang="en-US" sz="3300" dirty="0">
                <a:latin typeface="微軟正黑體" panose="020B0604030504040204" pitchFamily="34" charset="-120"/>
                <a:ea typeface="微軟正黑體" panose="020B0604030504040204" pitchFamily="34" charset="-120"/>
              </a:rPr>
              <a:t> 您先前是否知道本計劃中對企業足球（半職業）運動發展的政策、補助對象及經費編列概況</a:t>
            </a:r>
            <a:r>
              <a:rPr lang="en-US" altLang="zh-TW" sz="3300" dirty="0">
                <a:latin typeface="微軟正黑體" panose="020B0604030504040204" pitchFamily="34" charset="-120"/>
                <a:ea typeface="微軟正黑體" panose="020B0604030504040204" pitchFamily="34" charset="-120"/>
              </a:rPr>
              <a:t>?</a:t>
            </a:r>
            <a:endParaRPr lang="zh-TW" altLang="en-US" sz="3300" dirty="0">
              <a:latin typeface="微軟正黑體" panose="020B0604030504040204" pitchFamily="34" charset="-120"/>
              <a:ea typeface="微軟正黑體" panose="020B0604030504040204" pitchFamily="34" charset="-120"/>
            </a:endParaRPr>
          </a:p>
        </p:txBody>
      </p:sp>
      <p:sp>
        <p:nvSpPr>
          <p:cNvPr id="3" name="內容版面配置區 2">
            <a:extLst>
              <a:ext uri="{FF2B5EF4-FFF2-40B4-BE49-F238E27FC236}">
                <a16:creationId xmlns:a16="http://schemas.microsoft.com/office/drawing/2014/main" id="{AE558B24-8D58-4E7C-A70B-88EA4EA6D9B7}"/>
              </a:ext>
            </a:extLst>
          </p:cNvPr>
          <p:cNvSpPr>
            <a:spLocks noGrp="1"/>
          </p:cNvSpPr>
          <p:nvPr>
            <p:ph idx="1"/>
          </p:nvPr>
        </p:nvSpPr>
        <p:spPr/>
        <p:txBody>
          <a:bodyPr/>
          <a:lstStyle/>
          <a:p>
            <a:endParaRPr lang="zh-TW" altLang="en-US" dirty="0"/>
          </a:p>
        </p:txBody>
      </p:sp>
      <p:graphicFrame>
        <p:nvGraphicFramePr>
          <p:cNvPr id="4" name="內容版面配置區 10">
            <a:extLst>
              <a:ext uri="{FF2B5EF4-FFF2-40B4-BE49-F238E27FC236}">
                <a16:creationId xmlns:a16="http://schemas.microsoft.com/office/drawing/2014/main" id="{A404D24D-2CD8-42D5-8083-787DDCC63673}"/>
              </a:ext>
            </a:extLst>
          </p:cNvPr>
          <p:cNvGraphicFramePr>
            <a:graphicFrameLocks/>
          </p:cNvGraphicFramePr>
          <p:nvPr>
            <p:extLst>
              <p:ext uri="{D42A27DB-BD31-4B8C-83A1-F6EECF244321}">
                <p14:modId xmlns:p14="http://schemas.microsoft.com/office/powerpoint/2010/main" val="3053587943"/>
              </p:ext>
            </p:extLst>
          </p:nvPr>
        </p:nvGraphicFramePr>
        <p:xfrm>
          <a:off x="1103313" y="2052638"/>
          <a:ext cx="8947150" cy="41957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50889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1431586-966D-44C3-8D51-8FEF4ECFDCB1}"/>
              </a:ext>
            </a:extLst>
          </p:cNvPr>
          <p:cNvSpPr>
            <a:spLocks noGrp="1"/>
          </p:cNvSpPr>
          <p:nvPr>
            <p:ph type="title"/>
          </p:nvPr>
        </p:nvSpPr>
        <p:spPr/>
        <p:txBody>
          <a:bodyPr/>
          <a:lstStyle/>
          <a:p>
            <a:r>
              <a:rPr lang="en-US" altLang="zh-TW" dirty="0">
                <a:latin typeface="微軟正黑體" panose="020B0604030504040204" pitchFamily="34" charset="-120"/>
                <a:ea typeface="微軟正黑體" panose="020B0604030504040204" pitchFamily="34" charset="-120"/>
              </a:rPr>
              <a:t>Q:</a:t>
            </a:r>
            <a:r>
              <a:rPr lang="zh-TW" altLang="en-US" dirty="0">
                <a:latin typeface="微軟正黑體" panose="020B0604030504040204" pitchFamily="34" charset="-120"/>
                <a:ea typeface="微軟正黑體" panose="020B0604030504040204" pitchFamily="34" charset="-120"/>
              </a:rPr>
              <a:t> 您是否有聽過足球</a:t>
            </a:r>
            <a:r>
              <a:rPr lang="en-US" altLang="zh-TW" dirty="0">
                <a:latin typeface="微軟正黑體" panose="020B0604030504040204" pitchFamily="34" charset="-120"/>
                <a:ea typeface="微軟正黑體" panose="020B0604030504040204" pitchFamily="34" charset="-120"/>
              </a:rPr>
              <a:t>6</a:t>
            </a:r>
            <a:r>
              <a:rPr lang="zh-TW" altLang="en-US" dirty="0">
                <a:latin typeface="微軟正黑體" panose="020B0604030504040204" pitchFamily="34" charset="-120"/>
                <a:ea typeface="微軟正黑體" panose="020B0604030504040204" pitchFamily="34" charset="-120"/>
              </a:rPr>
              <a:t>年計畫</a:t>
            </a:r>
          </a:p>
        </p:txBody>
      </p:sp>
      <p:graphicFrame>
        <p:nvGraphicFramePr>
          <p:cNvPr id="11" name="內容版面配置區 10">
            <a:extLst>
              <a:ext uri="{FF2B5EF4-FFF2-40B4-BE49-F238E27FC236}">
                <a16:creationId xmlns:a16="http://schemas.microsoft.com/office/drawing/2014/main" id="{D5156A85-5A1B-4A6E-9737-3E6563E7E6C7}"/>
              </a:ext>
            </a:extLst>
          </p:cNvPr>
          <p:cNvGraphicFramePr>
            <a:graphicFrameLocks noGrp="1"/>
          </p:cNvGraphicFramePr>
          <p:nvPr>
            <p:ph idx="1"/>
            <p:extLst>
              <p:ext uri="{D42A27DB-BD31-4B8C-83A1-F6EECF244321}">
                <p14:modId xmlns:p14="http://schemas.microsoft.com/office/powerpoint/2010/main" val="3409491989"/>
              </p:ext>
            </p:extLst>
          </p:nvPr>
        </p:nvGraphicFramePr>
        <p:xfrm>
          <a:off x="677863" y="2160588"/>
          <a:ext cx="8596312" cy="3881437"/>
        </p:xfrm>
        <a:graphic>
          <a:graphicData uri="http://schemas.openxmlformats.org/drawingml/2006/chart">
            <c:chart xmlns:c="http://schemas.openxmlformats.org/drawingml/2006/chart" xmlns:r="http://schemas.openxmlformats.org/officeDocument/2006/relationships" r:id="rId2"/>
          </a:graphicData>
        </a:graphic>
      </p:graphicFrame>
      <p:sp>
        <p:nvSpPr>
          <p:cNvPr id="12" name="文字方塊 11">
            <a:extLst>
              <a:ext uri="{FF2B5EF4-FFF2-40B4-BE49-F238E27FC236}">
                <a16:creationId xmlns:a16="http://schemas.microsoft.com/office/drawing/2014/main" id="{87A7DCE9-28DE-44F3-92CF-3FAA14BF8179}"/>
              </a:ext>
            </a:extLst>
          </p:cNvPr>
          <p:cNvSpPr txBox="1"/>
          <p:nvPr/>
        </p:nvSpPr>
        <p:spPr>
          <a:xfrm>
            <a:off x="5886450" y="5395694"/>
            <a:ext cx="3554412" cy="646331"/>
          </a:xfrm>
          <a:prstGeom prst="rect">
            <a:avLst/>
          </a:prstGeom>
          <a:noFill/>
        </p:spPr>
        <p:txBody>
          <a:bodyPr wrap="square" rtlCol="0">
            <a:spAutoFit/>
          </a:bodyPr>
          <a:lstStyle/>
          <a:p>
            <a:r>
              <a:rPr lang="zh-TW" altLang="en-US" b="1" dirty="0">
                <a:latin typeface="微軟正黑體" panose="020B0604030504040204" pitchFamily="34" charset="-120"/>
                <a:ea typeface="微軟正黑體" panose="020B0604030504040204" pitchFamily="34" charset="-120"/>
              </a:rPr>
              <a:t>有效填寫人數</a:t>
            </a:r>
            <a:r>
              <a:rPr lang="en-US" altLang="zh-TW" b="1" dirty="0">
                <a:latin typeface="微軟正黑體" panose="020B0604030504040204" pitchFamily="34" charset="-120"/>
                <a:ea typeface="微軟正黑體" panose="020B0604030504040204" pitchFamily="34" charset="-120"/>
              </a:rPr>
              <a:t>:</a:t>
            </a:r>
            <a:r>
              <a:rPr lang="zh-TW" altLang="en-US" b="1" dirty="0">
                <a:latin typeface="微軟正黑體" panose="020B0604030504040204" pitchFamily="34" charset="-120"/>
                <a:ea typeface="微軟正黑體" panose="020B0604030504040204" pitchFamily="34" charset="-120"/>
              </a:rPr>
              <a:t> </a:t>
            </a:r>
            <a:r>
              <a:rPr lang="en-US" altLang="zh-TW" b="1" dirty="0">
                <a:latin typeface="微軟正黑體" panose="020B0604030504040204" pitchFamily="34" charset="-120"/>
                <a:ea typeface="微軟正黑體" panose="020B0604030504040204" pitchFamily="34" charset="-120"/>
              </a:rPr>
              <a:t>268</a:t>
            </a:r>
            <a:r>
              <a:rPr lang="zh-TW" altLang="en-US" b="1" dirty="0">
                <a:latin typeface="微軟正黑體" panose="020B0604030504040204" pitchFamily="34" charset="-120"/>
                <a:ea typeface="微軟正黑體" panose="020B0604030504040204" pitchFamily="34" charset="-120"/>
              </a:rPr>
              <a:t>人（不重複）</a:t>
            </a:r>
            <a:br>
              <a:rPr lang="en-US" altLang="zh-TW" b="1" dirty="0">
                <a:latin typeface="微軟正黑體" panose="020B0604030504040204" pitchFamily="34" charset="-120"/>
                <a:ea typeface="微軟正黑體" panose="020B0604030504040204" pitchFamily="34" charset="-120"/>
              </a:rPr>
            </a:br>
            <a:r>
              <a:rPr lang="zh-TW" altLang="en-US" b="1" dirty="0">
                <a:latin typeface="微軟正黑體" panose="020B0604030504040204" pitchFamily="34" charset="-120"/>
                <a:ea typeface="微軟正黑體" panose="020B0604030504040204" pitchFamily="34" charset="-120"/>
              </a:rPr>
              <a:t>統計時間</a:t>
            </a:r>
            <a:r>
              <a:rPr lang="en-US" altLang="zh-TW" b="1" dirty="0">
                <a:latin typeface="微軟正黑體" panose="020B0604030504040204" pitchFamily="34" charset="-120"/>
                <a:ea typeface="微軟正黑體" panose="020B0604030504040204" pitchFamily="34" charset="-120"/>
              </a:rPr>
              <a:t>:</a:t>
            </a:r>
            <a:r>
              <a:rPr lang="zh-TW" altLang="en-US" b="1" dirty="0">
                <a:latin typeface="微軟正黑體" panose="020B0604030504040204" pitchFamily="34" charset="-120"/>
                <a:ea typeface="微軟正黑體" panose="020B0604030504040204" pitchFamily="34" charset="-120"/>
              </a:rPr>
              <a:t> </a:t>
            </a:r>
            <a:r>
              <a:rPr lang="en-US" altLang="zh-TW" b="1" dirty="0">
                <a:latin typeface="微軟正黑體" panose="020B0604030504040204" pitchFamily="34" charset="-120"/>
                <a:ea typeface="微軟正黑體" panose="020B0604030504040204" pitchFamily="34" charset="-120"/>
              </a:rPr>
              <a:t>4/18-21</a:t>
            </a:r>
            <a:endParaRPr lang="zh-TW" altLang="en-US"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5267889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890F547-C25E-4291-858E-F88D0101B9CD}"/>
              </a:ext>
            </a:extLst>
          </p:cNvPr>
          <p:cNvSpPr>
            <a:spLocks noGrp="1"/>
          </p:cNvSpPr>
          <p:nvPr>
            <p:ph type="title"/>
          </p:nvPr>
        </p:nvSpPr>
        <p:spPr/>
        <p:txBody>
          <a:bodyPr/>
          <a:lstStyle/>
          <a:p>
            <a:r>
              <a:rPr lang="en-US" altLang="zh-TW" dirty="0">
                <a:latin typeface="微軟正黑體" panose="020B0604030504040204" pitchFamily="34" charset="-120"/>
                <a:ea typeface="微軟正黑體" panose="020B0604030504040204" pitchFamily="34" charset="-120"/>
              </a:rPr>
              <a:t>Q:</a:t>
            </a:r>
            <a:r>
              <a:rPr lang="zh-TW" altLang="en-US" dirty="0">
                <a:latin typeface="微軟正黑體" panose="020B0604030504040204" pitchFamily="34" charset="-120"/>
                <a:ea typeface="微軟正黑體" panose="020B0604030504040204" pitchFamily="34" charset="-120"/>
              </a:rPr>
              <a:t> 此項目標的預算補助方式及對象是否需要調整？</a:t>
            </a:r>
          </a:p>
        </p:txBody>
      </p:sp>
      <p:sp>
        <p:nvSpPr>
          <p:cNvPr id="3" name="內容版面配置區 2">
            <a:extLst>
              <a:ext uri="{FF2B5EF4-FFF2-40B4-BE49-F238E27FC236}">
                <a16:creationId xmlns:a16="http://schemas.microsoft.com/office/drawing/2014/main" id="{CB5B2B9C-3A02-4CA5-B3A1-E46F91541044}"/>
              </a:ext>
            </a:extLst>
          </p:cNvPr>
          <p:cNvSpPr>
            <a:spLocks noGrp="1"/>
          </p:cNvSpPr>
          <p:nvPr>
            <p:ph idx="1"/>
          </p:nvPr>
        </p:nvSpPr>
        <p:spPr/>
        <p:txBody>
          <a:bodyPr/>
          <a:lstStyle/>
          <a:p>
            <a:endParaRPr lang="zh-TW" altLang="en-US"/>
          </a:p>
        </p:txBody>
      </p:sp>
      <p:graphicFrame>
        <p:nvGraphicFramePr>
          <p:cNvPr id="4" name="內容版面配置區 10">
            <a:extLst>
              <a:ext uri="{FF2B5EF4-FFF2-40B4-BE49-F238E27FC236}">
                <a16:creationId xmlns:a16="http://schemas.microsoft.com/office/drawing/2014/main" id="{49AC3DF9-E0BD-4B0F-8855-B35810E0A419}"/>
              </a:ext>
            </a:extLst>
          </p:cNvPr>
          <p:cNvGraphicFramePr>
            <a:graphicFrameLocks/>
          </p:cNvGraphicFramePr>
          <p:nvPr>
            <p:extLst>
              <p:ext uri="{D42A27DB-BD31-4B8C-83A1-F6EECF244321}">
                <p14:modId xmlns:p14="http://schemas.microsoft.com/office/powerpoint/2010/main" val="701028427"/>
              </p:ext>
            </p:extLst>
          </p:nvPr>
        </p:nvGraphicFramePr>
        <p:xfrm>
          <a:off x="1103313" y="2052638"/>
          <a:ext cx="8947150" cy="41957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446293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5DC0084-0480-4D6D-A5F4-51C828A90BCE}"/>
              </a:ext>
            </a:extLst>
          </p:cNvPr>
          <p:cNvSpPr>
            <a:spLocks noGrp="1"/>
          </p:cNvSpPr>
          <p:nvPr>
            <p:ph type="title"/>
          </p:nvPr>
        </p:nvSpPr>
        <p:spPr/>
        <p:txBody>
          <a:bodyPr>
            <a:normAutofit fontScale="90000"/>
          </a:bodyPr>
          <a:lstStyle/>
          <a:p>
            <a:r>
              <a:rPr lang="en-US" altLang="zh-TW" sz="3500" dirty="0">
                <a:latin typeface="微軟正黑體" panose="020B0604030504040204" pitchFamily="34" charset="-120"/>
                <a:ea typeface="微軟正黑體" panose="020B0604030504040204" pitchFamily="34" charset="-120"/>
              </a:rPr>
              <a:t>Q:</a:t>
            </a:r>
            <a:r>
              <a:rPr lang="zh-TW" altLang="en-US" sz="3500" dirty="0">
                <a:latin typeface="微軟正黑體" panose="020B0604030504040204" pitchFamily="34" charset="-120"/>
                <a:ea typeface="微軟正黑體" panose="020B0604030504040204" pitchFamily="34" charset="-120"/>
              </a:rPr>
              <a:t> 您認為，本議題之發展計畫對建立產業結構，提升企業贊助與在地連結等層面是否有成效</a:t>
            </a:r>
            <a:r>
              <a:rPr lang="en-US" altLang="zh-TW" sz="3500" dirty="0">
                <a:latin typeface="微軟正黑體" panose="020B0604030504040204" pitchFamily="34" charset="-120"/>
                <a:ea typeface="微軟正黑體" panose="020B0604030504040204" pitchFamily="34" charset="-120"/>
              </a:rPr>
              <a:t>?</a:t>
            </a:r>
            <a:endParaRPr lang="zh-TW" altLang="en-US" sz="3500" dirty="0">
              <a:latin typeface="微軟正黑體" panose="020B0604030504040204" pitchFamily="34" charset="-120"/>
              <a:ea typeface="微軟正黑體" panose="020B0604030504040204" pitchFamily="34" charset="-120"/>
            </a:endParaRPr>
          </a:p>
        </p:txBody>
      </p:sp>
      <p:sp>
        <p:nvSpPr>
          <p:cNvPr id="3" name="內容版面配置區 2">
            <a:extLst>
              <a:ext uri="{FF2B5EF4-FFF2-40B4-BE49-F238E27FC236}">
                <a16:creationId xmlns:a16="http://schemas.microsoft.com/office/drawing/2014/main" id="{13CF6ED3-0DBE-40E8-AED9-1547BD769B00}"/>
              </a:ext>
            </a:extLst>
          </p:cNvPr>
          <p:cNvSpPr>
            <a:spLocks noGrp="1"/>
          </p:cNvSpPr>
          <p:nvPr>
            <p:ph idx="1"/>
          </p:nvPr>
        </p:nvSpPr>
        <p:spPr/>
        <p:txBody>
          <a:bodyPr/>
          <a:lstStyle/>
          <a:p>
            <a:endParaRPr lang="zh-TW" altLang="en-US"/>
          </a:p>
        </p:txBody>
      </p:sp>
      <p:graphicFrame>
        <p:nvGraphicFramePr>
          <p:cNvPr id="4" name="內容版面配置區 10">
            <a:extLst>
              <a:ext uri="{FF2B5EF4-FFF2-40B4-BE49-F238E27FC236}">
                <a16:creationId xmlns:a16="http://schemas.microsoft.com/office/drawing/2014/main" id="{9B671629-EAEC-481E-BF73-CEE184B1B057}"/>
              </a:ext>
            </a:extLst>
          </p:cNvPr>
          <p:cNvGraphicFramePr>
            <a:graphicFrameLocks/>
          </p:cNvGraphicFramePr>
          <p:nvPr>
            <p:extLst>
              <p:ext uri="{D42A27DB-BD31-4B8C-83A1-F6EECF244321}">
                <p14:modId xmlns:p14="http://schemas.microsoft.com/office/powerpoint/2010/main" val="3085238234"/>
              </p:ext>
            </p:extLst>
          </p:nvPr>
        </p:nvGraphicFramePr>
        <p:xfrm>
          <a:off x="1103313" y="2052638"/>
          <a:ext cx="8947150" cy="41957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180538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CD64971-8EFA-4A30-8E15-C5B76FFE5D1E}"/>
              </a:ext>
            </a:extLst>
          </p:cNvPr>
          <p:cNvSpPr>
            <a:spLocks noGrp="1"/>
          </p:cNvSpPr>
          <p:nvPr>
            <p:ph type="title"/>
          </p:nvPr>
        </p:nvSpPr>
        <p:spPr/>
        <p:txBody>
          <a:bodyPr/>
          <a:lstStyle/>
          <a:p>
            <a:r>
              <a:rPr lang="en-US" altLang="zh-TW" dirty="0">
                <a:latin typeface="微軟正黑體" panose="020B0604030504040204" pitchFamily="34" charset="-120"/>
                <a:ea typeface="微軟正黑體" panose="020B0604030504040204" pitchFamily="34" charset="-120"/>
              </a:rPr>
              <a:t>Q:</a:t>
            </a:r>
            <a:r>
              <a:rPr lang="zh-TW" altLang="en-US" dirty="0">
                <a:latin typeface="微軟正黑體" panose="020B0604030504040204" pitchFamily="34" charset="-120"/>
                <a:ea typeface="微軟正黑體" panose="020B0604030504040204" pitchFamily="34" charset="-120"/>
              </a:rPr>
              <a:t>您認為，目前的計畫執行是否有幫助台灣足球走向職業化？</a:t>
            </a:r>
          </a:p>
        </p:txBody>
      </p:sp>
      <p:sp>
        <p:nvSpPr>
          <p:cNvPr id="3" name="內容版面配置區 2">
            <a:extLst>
              <a:ext uri="{FF2B5EF4-FFF2-40B4-BE49-F238E27FC236}">
                <a16:creationId xmlns:a16="http://schemas.microsoft.com/office/drawing/2014/main" id="{AE558B24-8D58-4E7C-A70B-88EA4EA6D9B7}"/>
              </a:ext>
            </a:extLst>
          </p:cNvPr>
          <p:cNvSpPr>
            <a:spLocks noGrp="1"/>
          </p:cNvSpPr>
          <p:nvPr>
            <p:ph idx="1"/>
          </p:nvPr>
        </p:nvSpPr>
        <p:spPr/>
        <p:txBody>
          <a:bodyPr/>
          <a:lstStyle/>
          <a:p>
            <a:endParaRPr lang="zh-TW" altLang="en-US" dirty="0"/>
          </a:p>
        </p:txBody>
      </p:sp>
      <p:graphicFrame>
        <p:nvGraphicFramePr>
          <p:cNvPr id="4" name="內容版面配置區 10">
            <a:extLst>
              <a:ext uri="{FF2B5EF4-FFF2-40B4-BE49-F238E27FC236}">
                <a16:creationId xmlns:a16="http://schemas.microsoft.com/office/drawing/2014/main" id="{A404D24D-2CD8-42D5-8083-787DDCC63673}"/>
              </a:ext>
            </a:extLst>
          </p:cNvPr>
          <p:cNvGraphicFramePr>
            <a:graphicFrameLocks/>
          </p:cNvGraphicFramePr>
          <p:nvPr>
            <p:extLst>
              <p:ext uri="{D42A27DB-BD31-4B8C-83A1-F6EECF244321}">
                <p14:modId xmlns:p14="http://schemas.microsoft.com/office/powerpoint/2010/main" val="1630261679"/>
              </p:ext>
            </p:extLst>
          </p:nvPr>
        </p:nvGraphicFramePr>
        <p:xfrm>
          <a:off x="1103313" y="2052638"/>
          <a:ext cx="8947150" cy="41957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843283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2AEA4E2-664E-453A-8BC5-D26D064A5BB1}"/>
              </a:ext>
            </a:extLst>
          </p:cNvPr>
          <p:cNvSpPr>
            <a:spLocks noGrp="1"/>
          </p:cNvSpPr>
          <p:nvPr>
            <p:ph type="title"/>
          </p:nvPr>
        </p:nvSpPr>
        <p:spPr/>
        <p:txBody>
          <a:bodyPr/>
          <a:lstStyle/>
          <a:p>
            <a:r>
              <a:rPr lang="zh-TW" altLang="en-US" dirty="0">
                <a:latin typeface="微軟正黑體" panose="020B0604030504040204" pitchFamily="34" charset="-120"/>
                <a:ea typeface="微軟正黑體" panose="020B0604030504040204" pitchFamily="34" charset="-120"/>
              </a:rPr>
              <a:t>民眾心聲</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 </a:t>
            </a:r>
          </a:p>
        </p:txBody>
      </p:sp>
      <p:sp>
        <p:nvSpPr>
          <p:cNvPr id="3" name="內容版面配置區 2">
            <a:extLst>
              <a:ext uri="{FF2B5EF4-FFF2-40B4-BE49-F238E27FC236}">
                <a16:creationId xmlns:a16="http://schemas.microsoft.com/office/drawing/2014/main" id="{7CDDA476-6BC5-41D9-8EFF-C21F7DBDB166}"/>
              </a:ext>
            </a:extLst>
          </p:cNvPr>
          <p:cNvSpPr>
            <a:spLocks noGrp="1"/>
          </p:cNvSpPr>
          <p:nvPr>
            <p:ph idx="1"/>
          </p:nvPr>
        </p:nvSpPr>
        <p:spPr/>
        <p:txBody>
          <a:bodyPr/>
          <a:lstStyle/>
          <a:p>
            <a:r>
              <a:rPr lang="zh-TW" altLang="en-US" dirty="0"/>
              <a:t>經費使用上受制於許多不合理的規範，並不是認真朝向職業化發展</a:t>
            </a:r>
            <a:endParaRPr lang="en-US" altLang="zh-TW" dirty="0"/>
          </a:p>
          <a:p>
            <a:r>
              <a:rPr lang="zh-TW" altLang="en-US" dirty="0"/>
              <a:t>補助經費對公部門發展足球有立即效果，但對發展職業為目標的台足反而有害。</a:t>
            </a:r>
            <a:endParaRPr lang="en-US" altLang="zh-TW" dirty="0"/>
          </a:p>
          <a:p>
            <a:r>
              <a:rPr lang="zh-TW" altLang="en-US" dirty="0"/>
              <a:t>補助金額太低，對半職業的球隊助益不大，更何況全職業化？</a:t>
            </a:r>
            <a:endParaRPr lang="en-US" altLang="zh-TW" dirty="0"/>
          </a:p>
          <a:p>
            <a:r>
              <a:rPr lang="zh-TW" altLang="en-US" dirty="0"/>
              <a:t>企甲球隊還是將補助視為填補財政缺口的主要來源，未能有效利用這筆資金開源</a:t>
            </a:r>
            <a:endParaRPr lang="en-US" altLang="zh-TW" dirty="0"/>
          </a:p>
          <a:p>
            <a:r>
              <a:rPr lang="zh-TW" altLang="en-US" dirty="0"/>
              <a:t>台企甲的曝光度仍太低，媒體宣傳不足，至少要使新聞播報體育新聞時，足球的新聞版面要跟棒球籃球相當，營造出長期話題和國內氛圍</a:t>
            </a:r>
          </a:p>
        </p:txBody>
      </p:sp>
    </p:spTree>
    <p:extLst>
      <p:ext uri="{BB962C8B-B14F-4D97-AF65-F5344CB8AC3E}">
        <p14:creationId xmlns:p14="http://schemas.microsoft.com/office/powerpoint/2010/main" val="5304291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1C0A634-F82C-44DD-8E55-0CDBE527ABFC}"/>
              </a:ext>
            </a:extLst>
          </p:cNvPr>
          <p:cNvSpPr>
            <a:spLocks noGrp="1"/>
          </p:cNvSpPr>
          <p:nvPr>
            <p:ph type="title"/>
          </p:nvPr>
        </p:nvSpPr>
        <p:spPr/>
        <p:txBody>
          <a:bodyPr/>
          <a:lstStyle/>
          <a:p>
            <a:r>
              <a:rPr lang="zh-TW" altLang="en-US" dirty="0">
                <a:latin typeface="微軟正黑體" panose="020B0604030504040204" pitchFamily="34" charset="-120"/>
                <a:ea typeface="微軟正黑體" panose="020B0604030504040204" pitchFamily="34" charset="-120"/>
              </a:rPr>
              <a:t>民眾建議調整方式</a:t>
            </a:r>
          </a:p>
        </p:txBody>
      </p:sp>
      <p:sp>
        <p:nvSpPr>
          <p:cNvPr id="3" name="內容版面配置區 2">
            <a:extLst>
              <a:ext uri="{FF2B5EF4-FFF2-40B4-BE49-F238E27FC236}">
                <a16:creationId xmlns:a16="http://schemas.microsoft.com/office/drawing/2014/main" id="{8B82335B-5377-467A-A92E-89BA6B941526}"/>
              </a:ext>
            </a:extLst>
          </p:cNvPr>
          <p:cNvSpPr>
            <a:spLocks noGrp="1"/>
          </p:cNvSpPr>
          <p:nvPr>
            <p:ph idx="1"/>
          </p:nvPr>
        </p:nvSpPr>
        <p:spPr/>
        <p:txBody>
          <a:bodyPr>
            <a:normAutofit/>
          </a:bodyPr>
          <a:lstStyle/>
          <a:p>
            <a:r>
              <a:rPr lang="zh-TW" altLang="en-US" dirty="0"/>
              <a:t>根據企業介入職業運動深度不同，提供不同免稅額。例如有 </a:t>
            </a:r>
            <a:r>
              <a:rPr lang="en-US" altLang="zh-TW" dirty="0"/>
              <a:t>U12/U15/U18 </a:t>
            </a:r>
            <a:r>
              <a:rPr lang="zh-TW" altLang="en-US" dirty="0"/>
              <a:t>青訓，根據青訓育成規模給予不同免稅級距。</a:t>
            </a:r>
            <a:endParaRPr lang="en-US" altLang="zh-TW" dirty="0"/>
          </a:p>
          <a:p>
            <a:r>
              <a:rPr lang="zh-TW" altLang="en-US" dirty="0"/>
              <a:t>落實運產條例，讓企業願意透過贊助減稅。將體育從校園走出來，比賽以週末為主，養成家長參與孩子運動比賽，及學生參與學校代表隊運動比賽的習慣</a:t>
            </a:r>
            <a:endParaRPr lang="en-US" altLang="zh-TW" dirty="0"/>
          </a:p>
          <a:p>
            <a:r>
              <a:rPr lang="zh-TW" altLang="en-US" dirty="0"/>
              <a:t>在六年計劃當中加強企業贊助的結合以及對基層人員的培育</a:t>
            </a:r>
            <a:endParaRPr lang="en-US" altLang="zh-TW" dirty="0"/>
          </a:p>
          <a:p>
            <a:r>
              <a:rPr lang="zh-TW" altLang="en-US" dirty="0"/>
              <a:t>針對各縣市的執行作微調</a:t>
            </a:r>
            <a:endParaRPr lang="en-US" altLang="zh-TW" dirty="0"/>
          </a:p>
        </p:txBody>
      </p:sp>
    </p:spTree>
    <p:extLst>
      <p:ext uri="{BB962C8B-B14F-4D97-AF65-F5344CB8AC3E}">
        <p14:creationId xmlns:p14="http://schemas.microsoft.com/office/powerpoint/2010/main" val="3075143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C2E7075-39F3-4003-93AA-BA60C7822ED7}"/>
              </a:ext>
            </a:extLst>
          </p:cNvPr>
          <p:cNvSpPr>
            <a:spLocks noGrp="1"/>
          </p:cNvSpPr>
          <p:nvPr>
            <p:ph type="title"/>
          </p:nvPr>
        </p:nvSpPr>
        <p:spPr>
          <a:xfrm>
            <a:off x="956830" y="2728735"/>
            <a:ext cx="9404723" cy="1400530"/>
          </a:xfrm>
          <a:ln w="76200"/>
        </p:spPr>
        <p:style>
          <a:lnRef idx="2">
            <a:schemeClr val="accent1"/>
          </a:lnRef>
          <a:fillRef idx="1">
            <a:schemeClr val="lt1"/>
          </a:fillRef>
          <a:effectRef idx="0">
            <a:schemeClr val="accent1"/>
          </a:effectRef>
          <a:fontRef idx="minor">
            <a:schemeClr val="dk1"/>
          </a:fontRef>
        </p:style>
        <p:txBody>
          <a:bodyPr anchor="ctr"/>
          <a:lstStyle/>
          <a:p>
            <a:pPr algn="ctr"/>
            <a:r>
              <a:rPr lang="zh-TW" altLang="en-US" sz="2800" b="1" dirty="0">
                <a:latin typeface="微軟正黑體" panose="020B0604030504040204" pitchFamily="34" charset="-120"/>
                <a:ea typeface="微軟正黑體" panose="020B0604030504040204" pitchFamily="34" charset="-120"/>
              </a:rPr>
              <a:t>子題：健全國家隊選訓賽輔獎</a:t>
            </a:r>
          </a:p>
        </p:txBody>
      </p:sp>
    </p:spTree>
    <p:extLst>
      <p:ext uri="{BB962C8B-B14F-4D97-AF65-F5344CB8AC3E}">
        <p14:creationId xmlns:p14="http://schemas.microsoft.com/office/powerpoint/2010/main" val="37177486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93F2B6E-59E2-471C-A018-B5D5C9D6EFF6}"/>
              </a:ext>
            </a:extLst>
          </p:cNvPr>
          <p:cNvSpPr>
            <a:spLocks noGrp="1"/>
          </p:cNvSpPr>
          <p:nvPr>
            <p:ph type="title"/>
          </p:nvPr>
        </p:nvSpPr>
        <p:spPr/>
        <p:txBody>
          <a:bodyPr/>
          <a:lstStyle/>
          <a:p>
            <a:r>
              <a:rPr lang="en-US" altLang="zh-TW" sz="3300" dirty="0">
                <a:latin typeface="微軟正黑體" panose="020B0604030504040204" pitchFamily="34" charset="-120"/>
                <a:ea typeface="微軟正黑體" panose="020B0604030504040204" pitchFamily="34" charset="-120"/>
              </a:rPr>
              <a:t>Q:</a:t>
            </a:r>
            <a:r>
              <a:rPr lang="zh-TW" altLang="en-US" sz="3300" dirty="0">
                <a:latin typeface="微軟正黑體" panose="020B0604030504040204" pitchFamily="34" charset="-120"/>
                <a:ea typeface="微軟正黑體" panose="020B0604030504040204" pitchFamily="34" charset="-120"/>
              </a:rPr>
              <a:t> 您是否知道目前足球</a:t>
            </a:r>
            <a:r>
              <a:rPr lang="en-US" altLang="zh-TW" sz="3300" dirty="0">
                <a:latin typeface="微軟正黑體" panose="020B0604030504040204" pitchFamily="34" charset="-120"/>
                <a:ea typeface="微軟正黑體" panose="020B0604030504040204" pitchFamily="34" charset="-120"/>
              </a:rPr>
              <a:t>6</a:t>
            </a:r>
            <a:r>
              <a:rPr lang="zh-TW" altLang="en-US" sz="3300" dirty="0">
                <a:latin typeface="微軟正黑體" panose="020B0604030504040204" pitchFamily="34" charset="-120"/>
                <a:ea typeface="微軟正黑體" panose="020B0604030504040204" pitchFamily="34" charset="-120"/>
              </a:rPr>
              <a:t>年計劃中，有關「健全國家隊選訓賽輔獎」之相關措施</a:t>
            </a:r>
            <a:r>
              <a:rPr lang="en-US" altLang="zh-TW" sz="3300" dirty="0">
                <a:latin typeface="微軟正黑體" panose="020B0604030504040204" pitchFamily="34" charset="-120"/>
                <a:ea typeface="微軟正黑體" panose="020B0604030504040204" pitchFamily="34" charset="-120"/>
              </a:rPr>
              <a:t>?</a:t>
            </a:r>
            <a:endParaRPr lang="zh-TW" altLang="en-US" sz="3300" dirty="0">
              <a:latin typeface="微軟正黑體" panose="020B0604030504040204" pitchFamily="34" charset="-120"/>
              <a:ea typeface="微軟正黑體" panose="020B0604030504040204" pitchFamily="34" charset="-120"/>
            </a:endParaRPr>
          </a:p>
        </p:txBody>
      </p:sp>
      <p:sp>
        <p:nvSpPr>
          <p:cNvPr id="3" name="內容版面配置區 2">
            <a:extLst>
              <a:ext uri="{FF2B5EF4-FFF2-40B4-BE49-F238E27FC236}">
                <a16:creationId xmlns:a16="http://schemas.microsoft.com/office/drawing/2014/main" id="{9D73D42B-BFCE-45FD-894E-0179ACB4D599}"/>
              </a:ext>
            </a:extLst>
          </p:cNvPr>
          <p:cNvSpPr>
            <a:spLocks noGrp="1"/>
          </p:cNvSpPr>
          <p:nvPr>
            <p:ph idx="1"/>
          </p:nvPr>
        </p:nvSpPr>
        <p:spPr/>
        <p:txBody>
          <a:bodyPr/>
          <a:lstStyle/>
          <a:p>
            <a:endParaRPr lang="zh-TW" altLang="en-US"/>
          </a:p>
        </p:txBody>
      </p:sp>
      <p:graphicFrame>
        <p:nvGraphicFramePr>
          <p:cNvPr id="6" name="內容版面配置區 10">
            <a:extLst>
              <a:ext uri="{FF2B5EF4-FFF2-40B4-BE49-F238E27FC236}">
                <a16:creationId xmlns:a16="http://schemas.microsoft.com/office/drawing/2014/main" id="{BF26ACD0-8EA9-4A87-8989-94B6ACA82422}"/>
              </a:ext>
            </a:extLst>
          </p:cNvPr>
          <p:cNvGraphicFramePr>
            <a:graphicFrameLocks/>
          </p:cNvGraphicFramePr>
          <p:nvPr>
            <p:extLst>
              <p:ext uri="{D42A27DB-BD31-4B8C-83A1-F6EECF244321}">
                <p14:modId xmlns:p14="http://schemas.microsoft.com/office/powerpoint/2010/main" val="4266984453"/>
              </p:ext>
            </p:extLst>
          </p:nvPr>
        </p:nvGraphicFramePr>
        <p:xfrm>
          <a:off x="1103313" y="2052638"/>
          <a:ext cx="8947150" cy="41957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042511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CD64971-8EFA-4A30-8E15-C5B76FFE5D1E}"/>
              </a:ext>
            </a:extLst>
          </p:cNvPr>
          <p:cNvSpPr>
            <a:spLocks noGrp="1"/>
          </p:cNvSpPr>
          <p:nvPr>
            <p:ph type="title"/>
          </p:nvPr>
        </p:nvSpPr>
        <p:spPr/>
        <p:txBody>
          <a:bodyPr>
            <a:normAutofit fontScale="90000"/>
          </a:bodyPr>
          <a:lstStyle/>
          <a:p>
            <a:r>
              <a:rPr lang="en-US" altLang="zh-TW" sz="3300" dirty="0">
                <a:latin typeface="微軟正黑體" panose="020B0604030504040204" pitchFamily="34" charset="-120"/>
                <a:ea typeface="微軟正黑體" panose="020B0604030504040204" pitchFamily="34" charset="-120"/>
              </a:rPr>
              <a:t>Q:</a:t>
            </a:r>
            <a:r>
              <a:rPr lang="zh-TW" altLang="en-US" sz="3300" dirty="0">
                <a:latin typeface="微軟正黑體" panose="020B0604030504040204" pitchFamily="34" charset="-120"/>
                <a:ea typeface="微軟正黑體" panose="020B0604030504040204" pitchFamily="34" charset="-120"/>
              </a:rPr>
              <a:t> 您認為足球</a:t>
            </a:r>
            <a:r>
              <a:rPr lang="en-US" altLang="zh-TW" sz="3300" dirty="0">
                <a:latin typeface="微軟正黑體" panose="020B0604030504040204" pitchFamily="34" charset="-120"/>
                <a:ea typeface="微軟正黑體" panose="020B0604030504040204" pitchFamily="34" charset="-120"/>
              </a:rPr>
              <a:t>6</a:t>
            </a:r>
            <a:r>
              <a:rPr lang="zh-TW" altLang="en-US" sz="3300" dirty="0">
                <a:latin typeface="微軟正黑體" panose="020B0604030504040204" pitchFamily="34" charset="-120"/>
                <a:ea typeface="微軟正黑體" panose="020B0604030504040204" pitchFamily="34" charset="-120"/>
              </a:rPr>
              <a:t>年計劃計畫在六年內男足「國家隊世界排名達到前</a:t>
            </a:r>
            <a:r>
              <a:rPr lang="en-US" altLang="zh-TW" sz="3300" dirty="0">
                <a:latin typeface="微軟正黑體" panose="020B0604030504040204" pitchFamily="34" charset="-120"/>
                <a:ea typeface="微軟正黑體" panose="020B0604030504040204" pitchFamily="34" charset="-120"/>
              </a:rPr>
              <a:t>100</a:t>
            </a:r>
            <a:r>
              <a:rPr lang="zh-TW" altLang="en-US" sz="3300" dirty="0">
                <a:latin typeface="微軟正黑體" panose="020B0604030504040204" pitchFamily="34" charset="-120"/>
                <a:ea typeface="微軟正黑體" panose="020B0604030504040204" pitchFamily="34" charset="-120"/>
              </a:rPr>
              <a:t>名」之目標，是否有意義？</a:t>
            </a:r>
          </a:p>
        </p:txBody>
      </p:sp>
      <p:sp>
        <p:nvSpPr>
          <p:cNvPr id="3" name="內容版面配置區 2">
            <a:extLst>
              <a:ext uri="{FF2B5EF4-FFF2-40B4-BE49-F238E27FC236}">
                <a16:creationId xmlns:a16="http://schemas.microsoft.com/office/drawing/2014/main" id="{AE558B24-8D58-4E7C-A70B-88EA4EA6D9B7}"/>
              </a:ext>
            </a:extLst>
          </p:cNvPr>
          <p:cNvSpPr>
            <a:spLocks noGrp="1"/>
          </p:cNvSpPr>
          <p:nvPr>
            <p:ph idx="1"/>
          </p:nvPr>
        </p:nvSpPr>
        <p:spPr/>
        <p:txBody>
          <a:bodyPr/>
          <a:lstStyle/>
          <a:p>
            <a:endParaRPr lang="zh-TW" altLang="en-US" dirty="0"/>
          </a:p>
        </p:txBody>
      </p:sp>
      <p:graphicFrame>
        <p:nvGraphicFramePr>
          <p:cNvPr id="4" name="內容版面配置區 10">
            <a:extLst>
              <a:ext uri="{FF2B5EF4-FFF2-40B4-BE49-F238E27FC236}">
                <a16:creationId xmlns:a16="http://schemas.microsoft.com/office/drawing/2014/main" id="{A404D24D-2CD8-42D5-8083-787DDCC63673}"/>
              </a:ext>
            </a:extLst>
          </p:cNvPr>
          <p:cNvGraphicFramePr>
            <a:graphicFrameLocks/>
          </p:cNvGraphicFramePr>
          <p:nvPr>
            <p:extLst>
              <p:ext uri="{D42A27DB-BD31-4B8C-83A1-F6EECF244321}">
                <p14:modId xmlns:p14="http://schemas.microsoft.com/office/powerpoint/2010/main" val="3096793590"/>
              </p:ext>
            </p:extLst>
          </p:nvPr>
        </p:nvGraphicFramePr>
        <p:xfrm>
          <a:off x="1103313" y="2052638"/>
          <a:ext cx="8947150" cy="41957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529540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CD64971-8EFA-4A30-8E15-C5B76FFE5D1E}"/>
              </a:ext>
            </a:extLst>
          </p:cNvPr>
          <p:cNvSpPr>
            <a:spLocks noGrp="1"/>
          </p:cNvSpPr>
          <p:nvPr>
            <p:ph type="title"/>
          </p:nvPr>
        </p:nvSpPr>
        <p:spPr/>
        <p:txBody>
          <a:bodyPr/>
          <a:lstStyle/>
          <a:p>
            <a:r>
              <a:rPr lang="en-US" altLang="zh-TW" sz="3300" dirty="0">
                <a:latin typeface="微軟正黑體" panose="020B0604030504040204" pitchFamily="34" charset="-120"/>
                <a:ea typeface="微軟正黑體" panose="020B0604030504040204" pitchFamily="34" charset="-120"/>
              </a:rPr>
              <a:t>Q:</a:t>
            </a:r>
            <a:r>
              <a:rPr lang="zh-TW" altLang="en-US" sz="3300" dirty="0">
                <a:latin typeface="微軟正黑體" panose="020B0604030504040204" pitchFamily="34" charset="-120"/>
                <a:ea typeface="微軟正黑體" panose="020B0604030504040204" pitchFamily="34" charset="-120"/>
              </a:rPr>
              <a:t> 您對目前體育署的預算執行狀況是否滿意？</a:t>
            </a:r>
          </a:p>
        </p:txBody>
      </p:sp>
      <p:sp>
        <p:nvSpPr>
          <p:cNvPr id="3" name="內容版面配置區 2">
            <a:extLst>
              <a:ext uri="{FF2B5EF4-FFF2-40B4-BE49-F238E27FC236}">
                <a16:creationId xmlns:a16="http://schemas.microsoft.com/office/drawing/2014/main" id="{AE558B24-8D58-4E7C-A70B-88EA4EA6D9B7}"/>
              </a:ext>
            </a:extLst>
          </p:cNvPr>
          <p:cNvSpPr>
            <a:spLocks noGrp="1"/>
          </p:cNvSpPr>
          <p:nvPr>
            <p:ph idx="1"/>
          </p:nvPr>
        </p:nvSpPr>
        <p:spPr/>
        <p:txBody>
          <a:bodyPr/>
          <a:lstStyle/>
          <a:p>
            <a:endParaRPr lang="zh-TW" altLang="en-US" dirty="0"/>
          </a:p>
        </p:txBody>
      </p:sp>
      <p:graphicFrame>
        <p:nvGraphicFramePr>
          <p:cNvPr id="4" name="內容版面配置區 10">
            <a:extLst>
              <a:ext uri="{FF2B5EF4-FFF2-40B4-BE49-F238E27FC236}">
                <a16:creationId xmlns:a16="http://schemas.microsoft.com/office/drawing/2014/main" id="{A404D24D-2CD8-42D5-8083-787DDCC63673}"/>
              </a:ext>
            </a:extLst>
          </p:cNvPr>
          <p:cNvGraphicFramePr>
            <a:graphicFrameLocks/>
          </p:cNvGraphicFramePr>
          <p:nvPr>
            <p:extLst>
              <p:ext uri="{D42A27DB-BD31-4B8C-83A1-F6EECF244321}">
                <p14:modId xmlns:p14="http://schemas.microsoft.com/office/powerpoint/2010/main" val="3408399378"/>
              </p:ext>
            </p:extLst>
          </p:nvPr>
        </p:nvGraphicFramePr>
        <p:xfrm>
          <a:off x="1103313" y="2052638"/>
          <a:ext cx="8947150" cy="41957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086988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AE88DF9-C5FB-4DD7-B225-7545D4F36267}"/>
              </a:ext>
            </a:extLst>
          </p:cNvPr>
          <p:cNvSpPr>
            <a:spLocks noGrp="1"/>
          </p:cNvSpPr>
          <p:nvPr>
            <p:ph type="title"/>
          </p:nvPr>
        </p:nvSpPr>
        <p:spPr/>
        <p:txBody>
          <a:bodyPr/>
          <a:lstStyle/>
          <a:p>
            <a:r>
              <a:rPr lang="en-US" altLang="zh-TW" sz="3300" dirty="0">
                <a:latin typeface="微軟正黑體" panose="020B0604030504040204" pitchFamily="34" charset="-120"/>
                <a:ea typeface="微軟正黑體" panose="020B0604030504040204" pitchFamily="34" charset="-120"/>
              </a:rPr>
              <a:t>Q:</a:t>
            </a:r>
            <a:r>
              <a:rPr lang="zh-TW" altLang="en-US" sz="3300" dirty="0">
                <a:latin typeface="微軟正黑體" panose="020B0604030504040204" pitchFamily="34" charset="-120"/>
                <a:ea typeface="微軟正黑體" panose="020B0604030504040204" pitchFamily="34" charset="-120"/>
              </a:rPr>
              <a:t>您對於目前足球</a:t>
            </a:r>
            <a:r>
              <a:rPr lang="en-US" altLang="zh-TW" sz="3300" dirty="0">
                <a:latin typeface="微軟正黑體" panose="020B0604030504040204" pitchFamily="34" charset="-120"/>
                <a:ea typeface="微軟正黑體" panose="020B0604030504040204" pitchFamily="34" charset="-120"/>
              </a:rPr>
              <a:t>6</a:t>
            </a:r>
            <a:r>
              <a:rPr lang="zh-TW" altLang="en-US" sz="3300" dirty="0">
                <a:latin typeface="微軟正黑體" panose="020B0604030504040204" pitchFamily="34" charset="-120"/>
                <a:ea typeface="微軟正黑體" panose="020B0604030504040204" pitchFamily="34" charset="-120"/>
              </a:rPr>
              <a:t>年計劃中，有關健全國家隊之部分是否有感？請依您的感受強烈評分。</a:t>
            </a:r>
          </a:p>
        </p:txBody>
      </p:sp>
      <p:graphicFrame>
        <p:nvGraphicFramePr>
          <p:cNvPr id="6" name="內容版面配置區 5">
            <a:extLst>
              <a:ext uri="{FF2B5EF4-FFF2-40B4-BE49-F238E27FC236}">
                <a16:creationId xmlns:a16="http://schemas.microsoft.com/office/drawing/2014/main" id="{BBD5AF3D-3ECB-4A16-BF41-10C7407AEB68}"/>
              </a:ext>
            </a:extLst>
          </p:cNvPr>
          <p:cNvGraphicFramePr>
            <a:graphicFrameLocks noGrp="1"/>
          </p:cNvGraphicFramePr>
          <p:nvPr>
            <p:ph idx="1"/>
            <p:extLst>
              <p:ext uri="{D42A27DB-BD31-4B8C-83A1-F6EECF244321}">
                <p14:modId xmlns:p14="http://schemas.microsoft.com/office/powerpoint/2010/main" val="2480347711"/>
              </p:ext>
            </p:extLst>
          </p:nvPr>
        </p:nvGraphicFramePr>
        <p:xfrm>
          <a:off x="646111" y="2052638"/>
          <a:ext cx="10955339" cy="41957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80221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F690F68-C76F-4997-ACDE-067DC7D8F649}"/>
              </a:ext>
            </a:extLst>
          </p:cNvPr>
          <p:cNvSpPr>
            <a:spLocks noGrp="1"/>
          </p:cNvSpPr>
          <p:nvPr>
            <p:ph type="title"/>
          </p:nvPr>
        </p:nvSpPr>
        <p:spPr/>
        <p:txBody>
          <a:bodyPr/>
          <a:lstStyle/>
          <a:p>
            <a:r>
              <a:rPr lang="en-US" altLang="zh-TW" dirty="0">
                <a:latin typeface="微軟正黑體" panose="020B0604030504040204" pitchFamily="34" charset="-120"/>
                <a:ea typeface="微軟正黑體" panose="020B0604030504040204" pitchFamily="34" charset="-120"/>
              </a:rPr>
              <a:t>Q: </a:t>
            </a:r>
            <a:r>
              <a:rPr lang="zh-TW" altLang="en-US" dirty="0">
                <a:latin typeface="微軟正黑體" panose="020B0604030504040204" pitchFamily="34" charset="-120"/>
                <a:ea typeface="微軟正黑體" panose="020B0604030504040204" pitchFamily="34" charset="-120"/>
              </a:rPr>
              <a:t>對於「足球六年計畫」，您覺得您的了解程度有多少？</a:t>
            </a:r>
            <a:endParaRPr lang="zh-TW" altLang="en-US" dirty="0"/>
          </a:p>
        </p:txBody>
      </p:sp>
      <p:graphicFrame>
        <p:nvGraphicFramePr>
          <p:cNvPr id="6" name="內容版面配置區 5">
            <a:extLst>
              <a:ext uri="{FF2B5EF4-FFF2-40B4-BE49-F238E27FC236}">
                <a16:creationId xmlns:a16="http://schemas.microsoft.com/office/drawing/2014/main" id="{C174828B-720C-46FF-ADFB-2B18A84A6F2E}"/>
              </a:ext>
            </a:extLst>
          </p:cNvPr>
          <p:cNvGraphicFramePr>
            <a:graphicFrameLocks noGrp="1"/>
          </p:cNvGraphicFramePr>
          <p:nvPr>
            <p:ph idx="1"/>
            <p:extLst>
              <p:ext uri="{D42A27DB-BD31-4B8C-83A1-F6EECF244321}">
                <p14:modId xmlns:p14="http://schemas.microsoft.com/office/powerpoint/2010/main" val="755121773"/>
              </p:ext>
            </p:extLst>
          </p:nvPr>
        </p:nvGraphicFramePr>
        <p:xfrm>
          <a:off x="677863" y="2160588"/>
          <a:ext cx="8596312" cy="3881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515994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2AEA4E2-664E-453A-8BC5-D26D064A5BB1}"/>
              </a:ext>
            </a:extLst>
          </p:cNvPr>
          <p:cNvSpPr>
            <a:spLocks noGrp="1"/>
          </p:cNvSpPr>
          <p:nvPr>
            <p:ph type="title"/>
          </p:nvPr>
        </p:nvSpPr>
        <p:spPr/>
        <p:txBody>
          <a:bodyPr/>
          <a:lstStyle/>
          <a:p>
            <a:r>
              <a:rPr lang="zh-TW" altLang="en-US" dirty="0">
                <a:latin typeface="微軟正黑體" panose="020B0604030504040204" pitchFamily="34" charset="-120"/>
                <a:ea typeface="微軟正黑體" panose="020B0604030504040204" pitchFamily="34" charset="-120"/>
              </a:rPr>
              <a:t>民眾心聲</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 </a:t>
            </a:r>
          </a:p>
        </p:txBody>
      </p:sp>
      <p:sp>
        <p:nvSpPr>
          <p:cNvPr id="3" name="內容版面配置區 2">
            <a:extLst>
              <a:ext uri="{FF2B5EF4-FFF2-40B4-BE49-F238E27FC236}">
                <a16:creationId xmlns:a16="http://schemas.microsoft.com/office/drawing/2014/main" id="{7CDDA476-6BC5-41D9-8EFF-C21F7DBDB166}"/>
              </a:ext>
            </a:extLst>
          </p:cNvPr>
          <p:cNvSpPr>
            <a:spLocks noGrp="1"/>
          </p:cNvSpPr>
          <p:nvPr>
            <p:ph idx="1"/>
          </p:nvPr>
        </p:nvSpPr>
        <p:spPr/>
        <p:txBody>
          <a:bodyPr/>
          <a:lstStyle/>
          <a:p>
            <a:r>
              <a:rPr lang="zh-TW" altLang="en-US" dirty="0"/>
              <a:t>國家隊選手後續的發展及生涯規劃需有配套，很多選手從小到大都在踢球，最後退出國家隊什麼都不會，也沒有工作保障，身為退役國家隊的家屬，不願意以後自己的孩子也走一樣的路。</a:t>
            </a:r>
            <a:endParaRPr lang="en-US" altLang="zh-TW" dirty="0"/>
          </a:p>
          <a:p>
            <a:r>
              <a:rPr lang="zh-TW" altLang="en-US" dirty="0"/>
              <a:t>為什麼每年補助那麼多錢，執行率還會低落，讓人匪夷所思。</a:t>
            </a:r>
            <a:endParaRPr lang="en-US" altLang="zh-TW" dirty="0"/>
          </a:p>
          <a:p>
            <a:r>
              <a:rPr lang="zh-TW" altLang="en-US" dirty="0"/>
              <a:t>基本問題都相同，只存在大撒幣而已，如果沒有規劃及執行能力，只能是浪費納稅人錢的計畫</a:t>
            </a:r>
            <a:endParaRPr lang="en-US" altLang="zh-TW" dirty="0"/>
          </a:p>
          <a:p>
            <a:r>
              <a:rPr lang="zh-TW" altLang="en-US" dirty="0"/>
              <a:t>完全沒成效，令人失望。</a:t>
            </a:r>
          </a:p>
        </p:txBody>
      </p:sp>
    </p:spTree>
    <p:extLst>
      <p:ext uri="{BB962C8B-B14F-4D97-AF65-F5344CB8AC3E}">
        <p14:creationId xmlns:p14="http://schemas.microsoft.com/office/powerpoint/2010/main" val="40720731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1C0A634-F82C-44DD-8E55-0CDBE527ABFC}"/>
              </a:ext>
            </a:extLst>
          </p:cNvPr>
          <p:cNvSpPr>
            <a:spLocks noGrp="1"/>
          </p:cNvSpPr>
          <p:nvPr>
            <p:ph type="title"/>
          </p:nvPr>
        </p:nvSpPr>
        <p:spPr/>
        <p:txBody>
          <a:bodyPr/>
          <a:lstStyle/>
          <a:p>
            <a:r>
              <a:rPr lang="zh-TW" altLang="en-US" dirty="0">
                <a:latin typeface="微軟正黑體" panose="020B0604030504040204" pitchFamily="34" charset="-120"/>
                <a:ea typeface="微軟正黑體" panose="020B0604030504040204" pitchFamily="34" charset="-120"/>
              </a:rPr>
              <a:t>民眾建議調整方式</a:t>
            </a:r>
          </a:p>
        </p:txBody>
      </p:sp>
      <p:sp>
        <p:nvSpPr>
          <p:cNvPr id="3" name="內容版面配置區 2">
            <a:extLst>
              <a:ext uri="{FF2B5EF4-FFF2-40B4-BE49-F238E27FC236}">
                <a16:creationId xmlns:a16="http://schemas.microsoft.com/office/drawing/2014/main" id="{8B82335B-5377-467A-A92E-89BA6B941526}"/>
              </a:ext>
            </a:extLst>
          </p:cNvPr>
          <p:cNvSpPr>
            <a:spLocks noGrp="1"/>
          </p:cNvSpPr>
          <p:nvPr>
            <p:ph idx="1"/>
          </p:nvPr>
        </p:nvSpPr>
        <p:spPr/>
        <p:txBody>
          <a:bodyPr>
            <a:normAutofit/>
          </a:bodyPr>
          <a:lstStyle/>
          <a:p>
            <a:r>
              <a:rPr lang="zh-TW" altLang="en-US" dirty="0"/>
              <a:t>在後疫情時代，可以開始籌辦國際友誼賽了</a:t>
            </a:r>
            <a:endParaRPr lang="en-US" altLang="zh-TW" dirty="0"/>
          </a:p>
          <a:p>
            <a:r>
              <a:rPr lang="zh-TW" altLang="en-US" dirty="0"/>
              <a:t>希望能針對地區了解國內球員</a:t>
            </a:r>
            <a:r>
              <a:rPr lang="en-US" altLang="zh-TW" dirty="0"/>
              <a:t>(</a:t>
            </a:r>
            <a:r>
              <a:rPr lang="zh-TW" altLang="en-US" dirty="0"/>
              <a:t>校隊</a:t>
            </a:r>
            <a:r>
              <a:rPr lang="en-US" altLang="zh-TW" dirty="0"/>
              <a:t>+</a:t>
            </a:r>
            <a:r>
              <a:rPr lang="zh-TW" altLang="en-US" dirty="0"/>
              <a:t>俱樂部</a:t>
            </a:r>
            <a:r>
              <a:rPr lang="en-US" altLang="zh-TW" dirty="0"/>
              <a:t>)(</a:t>
            </a:r>
            <a:r>
              <a:rPr lang="zh-TW" altLang="en-US" dirty="0"/>
              <a:t>北中南東</a:t>
            </a:r>
            <a:r>
              <a:rPr lang="en-US" altLang="zh-TW" dirty="0"/>
              <a:t>)</a:t>
            </a:r>
          </a:p>
          <a:p>
            <a:r>
              <a:rPr lang="zh-TW" altLang="en-US" dirty="0"/>
              <a:t>國外情蒐人員培養，同時了解並追蹤適齡旅外球員狀態</a:t>
            </a:r>
            <a:endParaRPr lang="en-US" altLang="zh-TW" dirty="0"/>
          </a:p>
          <a:p>
            <a:r>
              <a:rPr lang="zh-TW" altLang="en-US" dirty="0"/>
              <a:t>在代表隊梯隊中有更多的陣型說明、戰術講解、文化傳承</a:t>
            </a:r>
            <a:endParaRPr lang="en-US" altLang="zh-TW" dirty="0"/>
          </a:p>
          <a:p>
            <a:r>
              <a:rPr lang="zh-TW" altLang="en-US" dirty="0"/>
              <a:t>要有更完善體制 或者跟國外青訓俱樂部（歐洲三級聯賽都好）合作 多舉辦青年軍的比賽 比賽才是實踐最好的方法</a:t>
            </a:r>
            <a:endParaRPr lang="en-US" altLang="zh-TW" dirty="0"/>
          </a:p>
          <a:p>
            <a:r>
              <a:rPr lang="zh-TW" altLang="en-US" dirty="0"/>
              <a:t>仿效日本建立一個實際的足運計畫，不要好高騖遠，以免我們足球迷期待越高、失望越高，輔導青少年旅外培訓的機會。</a:t>
            </a:r>
            <a:endParaRPr lang="en-US" altLang="zh-TW" dirty="0"/>
          </a:p>
        </p:txBody>
      </p:sp>
    </p:spTree>
    <p:extLst>
      <p:ext uri="{BB962C8B-B14F-4D97-AF65-F5344CB8AC3E}">
        <p14:creationId xmlns:p14="http://schemas.microsoft.com/office/powerpoint/2010/main" val="22310936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5B27A0A-0FF0-4B01-B978-059AA6194C03}"/>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8CA0E8E8-98F2-4C86-BD02-127A6CA598E7}"/>
              </a:ext>
            </a:extLst>
          </p:cNvPr>
          <p:cNvSpPr>
            <a:spLocks noGrp="1"/>
          </p:cNvSpPr>
          <p:nvPr>
            <p:ph idx="1"/>
          </p:nvPr>
        </p:nvSpPr>
        <p:spPr/>
        <p:txBody>
          <a:bodyPr/>
          <a:lstStyle/>
          <a:p>
            <a:endParaRPr lang="zh-TW" altLang="en-US"/>
          </a:p>
        </p:txBody>
      </p:sp>
    </p:spTree>
    <p:extLst>
      <p:ext uri="{BB962C8B-B14F-4D97-AF65-F5344CB8AC3E}">
        <p14:creationId xmlns:p14="http://schemas.microsoft.com/office/powerpoint/2010/main" val="3889955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A583B14-B58E-42A5-BC23-5827D1FA27AE}"/>
              </a:ext>
            </a:extLst>
          </p:cNvPr>
          <p:cNvSpPr>
            <a:spLocks noGrp="1"/>
          </p:cNvSpPr>
          <p:nvPr>
            <p:ph type="title"/>
          </p:nvPr>
        </p:nvSpPr>
        <p:spPr>
          <a:xfrm>
            <a:off x="646111" y="452718"/>
            <a:ext cx="9602789" cy="1400530"/>
          </a:xfrm>
        </p:spPr>
        <p:txBody>
          <a:bodyPr/>
          <a:lstStyle/>
          <a:p>
            <a:r>
              <a:rPr lang="en-US" altLang="zh-TW" dirty="0">
                <a:latin typeface="微軟正黑體" panose="020B0604030504040204" pitchFamily="34" charset="-120"/>
                <a:ea typeface="微軟正黑體" panose="020B0604030504040204" pitchFamily="34" charset="-120"/>
              </a:rPr>
              <a:t>Q: </a:t>
            </a:r>
            <a:r>
              <a:rPr lang="zh-TW" altLang="en-US" dirty="0">
                <a:latin typeface="微軟正黑體" panose="020B0604030504040204" pitchFamily="34" charset="-120"/>
                <a:ea typeface="微軟正黑體" panose="020B0604030504040204" pitchFamily="34" charset="-120"/>
              </a:rPr>
              <a:t>您對</a:t>
            </a:r>
            <a:r>
              <a:rPr lang="en-US" altLang="zh-TW" dirty="0">
                <a:latin typeface="微軟正黑體" panose="020B0604030504040204" pitchFamily="34" charset="-120"/>
                <a:ea typeface="微軟正黑體" panose="020B0604030504040204" pitchFamily="34" charset="-120"/>
              </a:rPr>
              <a:t>6</a:t>
            </a:r>
            <a:r>
              <a:rPr lang="zh-TW" altLang="en-US" dirty="0">
                <a:latin typeface="微軟正黑體" panose="020B0604030504040204" pitchFamily="34" charset="-120"/>
                <a:ea typeface="微軟正黑體" panose="020B0604030504040204" pitchFamily="34" charset="-120"/>
              </a:rPr>
              <a:t>年計劃中，最有印象的部分是</a:t>
            </a:r>
            <a:r>
              <a:rPr lang="en-US" altLang="zh-TW" dirty="0">
                <a:latin typeface="微軟正黑體" panose="020B0604030504040204" pitchFamily="34" charset="-120"/>
                <a:ea typeface="微軟正黑體" panose="020B0604030504040204" pitchFamily="34" charset="-120"/>
              </a:rPr>
              <a:t>?</a:t>
            </a:r>
            <a:endParaRPr lang="zh-TW" altLang="en-US" dirty="0">
              <a:latin typeface="微軟正黑體" panose="020B0604030504040204" pitchFamily="34" charset="-120"/>
              <a:ea typeface="微軟正黑體" panose="020B0604030504040204" pitchFamily="34" charset="-120"/>
            </a:endParaRPr>
          </a:p>
        </p:txBody>
      </p:sp>
      <p:pic>
        <p:nvPicPr>
          <p:cNvPr id="11" name="內容版面配置區 10">
            <a:extLst>
              <a:ext uri="{FF2B5EF4-FFF2-40B4-BE49-F238E27FC236}">
                <a16:creationId xmlns:a16="http://schemas.microsoft.com/office/drawing/2014/main" id="{8A7D1888-6202-4DF6-9B48-3016BAD7B2A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63053" y="2160588"/>
            <a:ext cx="8025931" cy="3881437"/>
          </a:xfrm>
        </p:spPr>
      </p:pic>
    </p:spTree>
    <p:extLst>
      <p:ext uri="{BB962C8B-B14F-4D97-AF65-F5344CB8AC3E}">
        <p14:creationId xmlns:p14="http://schemas.microsoft.com/office/powerpoint/2010/main" val="3815130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a:extLst>
              <a:ext uri="{FF2B5EF4-FFF2-40B4-BE49-F238E27FC236}">
                <a16:creationId xmlns:a16="http://schemas.microsoft.com/office/drawing/2014/main" id="{7E92D431-889C-4E94-AEDC-6604F4705873}"/>
              </a:ext>
            </a:extLst>
          </p:cNvPr>
          <p:cNvSpPr>
            <a:spLocks noGrp="1"/>
          </p:cNvSpPr>
          <p:nvPr>
            <p:ph idx="1"/>
          </p:nvPr>
        </p:nvSpPr>
        <p:spPr>
          <a:xfrm>
            <a:off x="677334" y="1724025"/>
            <a:ext cx="8596668" cy="4317337"/>
          </a:xfrm>
        </p:spPr>
        <p:txBody>
          <a:bodyPr>
            <a:normAutofit/>
          </a:bodyPr>
          <a:lstStyle/>
          <a:p>
            <a:r>
              <a:rPr lang="zh-TW" altLang="en-US" sz="2400" dirty="0"/>
              <a:t>教練</a:t>
            </a:r>
            <a:r>
              <a:rPr lang="en-US" altLang="zh-TW" sz="2400" dirty="0"/>
              <a:t>:</a:t>
            </a:r>
            <a:r>
              <a:rPr lang="zh-TW" altLang="en-US" sz="2400" dirty="0"/>
              <a:t> </a:t>
            </a:r>
            <a:r>
              <a:rPr lang="en-US" altLang="zh-TW" sz="2400" dirty="0"/>
              <a:t>37</a:t>
            </a:r>
            <a:r>
              <a:rPr lang="zh-TW" altLang="en-US" sz="2400" dirty="0"/>
              <a:t>次</a:t>
            </a:r>
            <a:endParaRPr lang="en-US" altLang="zh-TW" sz="2400" dirty="0"/>
          </a:p>
          <a:p>
            <a:r>
              <a:rPr lang="zh-TW" altLang="en-US" sz="2400" dirty="0"/>
              <a:t>足球場</a:t>
            </a:r>
            <a:r>
              <a:rPr lang="en-US" altLang="zh-TW" sz="2400" dirty="0"/>
              <a:t>/</a:t>
            </a:r>
            <a:r>
              <a:rPr lang="zh-TW" altLang="en-US" sz="2400" dirty="0"/>
              <a:t>場地</a:t>
            </a:r>
            <a:r>
              <a:rPr lang="en-US" altLang="zh-TW" sz="2400" dirty="0"/>
              <a:t>:</a:t>
            </a:r>
            <a:r>
              <a:rPr lang="zh-TW" altLang="en-US" sz="2400" dirty="0"/>
              <a:t> </a:t>
            </a:r>
            <a:r>
              <a:rPr lang="en-US" altLang="zh-TW" sz="2400" dirty="0"/>
              <a:t>30</a:t>
            </a:r>
            <a:r>
              <a:rPr lang="zh-TW" altLang="en-US" sz="2400" dirty="0"/>
              <a:t>次</a:t>
            </a:r>
            <a:endParaRPr lang="en-US" altLang="zh-TW" sz="2400" dirty="0"/>
          </a:p>
          <a:p>
            <a:r>
              <a:rPr lang="zh-TW" altLang="en-US" sz="2400" dirty="0"/>
              <a:t>無</a:t>
            </a:r>
            <a:r>
              <a:rPr lang="en-US" altLang="zh-TW" sz="2400" dirty="0"/>
              <a:t>/</a:t>
            </a:r>
            <a:r>
              <a:rPr lang="zh-TW" altLang="en-US" sz="2400" dirty="0"/>
              <a:t>不了解</a:t>
            </a:r>
            <a:r>
              <a:rPr lang="en-US" altLang="zh-TW" sz="2400" dirty="0"/>
              <a:t>/</a:t>
            </a:r>
            <a:r>
              <a:rPr lang="zh-TW" altLang="en-US" sz="2400" dirty="0"/>
              <a:t>不清楚</a:t>
            </a:r>
            <a:r>
              <a:rPr lang="en-US" altLang="zh-TW" sz="2400" dirty="0"/>
              <a:t>/</a:t>
            </a:r>
            <a:r>
              <a:rPr lang="zh-TW" altLang="en-US" sz="2400" dirty="0"/>
              <a:t>不知道</a:t>
            </a:r>
            <a:r>
              <a:rPr lang="en-US" altLang="zh-TW" sz="2400" dirty="0"/>
              <a:t>:</a:t>
            </a:r>
            <a:r>
              <a:rPr lang="zh-TW" altLang="en-US" sz="2400" dirty="0"/>
              <a:t> </a:t>
            </a:r>
            <a:r>
              <a:rPr lang="en-US" altLang="zh-TW" sz="2400" dirty="0"/>
              <a:t>23</a:t>
            </a:r>
            <a:r>
              <a:rPr lang="zh-TW" altLang="en-US" sz="2400" dirty="0"/>
              <a:t>次</a:t>
            </a:r>
            <a:endParaRPr lang="en-US" altLang="zh-TW" sz="2400" dirty="0"/>
          </a:p>
          <a:p>
            <a:r>
              <a:rPr lang="zh-TW" altLang="en-US" sz="2400" dirty="0"/>
              <a:t>學校</a:t>
            </a:r>
            <a:r>
              <a:rPr lang="en-US" altLang="zh-TW" sz="2400" dirty="0"/>
              <a:t>:</a:t>
            </a:r>
            <a:r>
              <a:rPr lang="zh-TW" altLang="en-US" sz="2400" dirty="0"/>
              <a:t> </a:t>
            </a:r>
            <a:r>
              <a:rPr lang="en-US" altLang="zh-TW" sz="2400" dirty="0"/>
              <a:t>17</a:t>
            </a:r>
            <a:r>
              <a:rPr lang="zh-TW" altLang="en-US" sz="2400" dirty="0"/>
              <a:t>次</a:t>
            </a:r>
            <a:endParaRPr lang="en-US" altLang="zh-TW" sz="2400" dirty="0"/>
          </a:p>
          <a:p>
            <a:r>
              <a:rPr lang="zh-TW" altLang="en-US" sz="2400" dirty="0"/>
              <a:t>世界排名</a:t>
            </a:r>
            <a:r>
              <a:rPr lang="en-US" altLang="zh-TW" sz="2400" dirty="0"/>
              <a:t>100</a:t>
            </a:r>
            <a:r>
              <a:rPr lang="zh-TW" altLang="en-US" sz="2400" dirty="0"/>
              <a:t>名</a:t>
            </a:r>
            <a:r>
              <a:rPr lang="en-US" altLang="zh-TW" sz="2400" dirty="0"/>
              <a:t>:</a:t>
            </a:r>
            <a:r>
              <a:rPr lang="zh-TW" altLang="en-US" sz="2400" dirty="0"/>
              <a:t> </a:t>
            </a:r>
            <a:r>
              <a:rPr lang="en-US" altLang="zh-TW" sz="2400" dirty="0"/>
              <a:t>11</a:t>
            </a:r>
            <a:r>
              <a:rPr lang="zh-TW" altLang="en-US" sz="2400" dirty="0"/>
              <a:t>次</a:t>
            </a:r>
            <a:endParaRPr lang="en-US" altLang="zh-TW" sz="2400" dirty="0"/>
          </a:p>
          <a:p>
            <a:r>
              <a:rPr lang="zh-TW" altLang="en-US" sz="2400" dirty="0"/>
              <a:t>職業化</a:t>
            </a:r>
            <a:r>
              <a:rPr lang="en-US" altLang="zh-TW" sz="2400" dirty="0"/>
              <a:t>:</a:t>
            </a:r>
            <a:r>
              <a:rPr lang="zh-TW" altLang="en-US" sz="2400" dirty="0"/>
              <a:t> </a:t>
            </a:r>
            <a:r>
              <a:rPr lang="en-US" altLang="zh-TW" sz="2400" dirty="0"/>
              <a:t>1</a:t>
            </a:r>
            <a:r>
              <a:rPr lang="zh-TW" altLang="en-US" sz="2400" dirty="0"/>
              <a:t>次</a:t>
            </a:r>
          </a:p>
        </p:txBody>
      </p:sp>
      <p:sp>
        <p:nvSpPr>
          <p:cNvPr id="4" name="標題 1">
            <a:extLst>
              <a:ext uri="{FF2B5EF4-FFF2-40B4-BE49-F238E27FC236}">
                <a16:creationId xmlns:a16="http://schemas.microsoft.com/office/drawing/2014/main" id="{E2E0C72C-D6D3-446E-A811-9C8DB9C10AB0}"/>
              </a:ext>
            </a:extLst>
          </p:cNvPr>
          <p:cNvSpPr txBox="1">
            <a:spLocks/>
          </p:cNvSpPr>
          <p:nvPr/>
        </p:nvSpPr>
        <p:spPr>
          <a:xfrm>
            <a:off x="369886" y="443193"/>
            <a:ext cx="9602789" cy="1400530"/>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zh-TW" sz="4000" dirty="0">
                <a:latin typeface="微軟正黑體" panose="020B0604030504040204" pitchFamily="34" charset="-120"/>
                <a:ea typeface="微軟正黑體" panose="020B0604030504040204" pitchFamily="34" charset="-120"/>
              </a:rPr>
              <a:t>Q: </a:t>
            </a:r>
            <a:r>
              <a:rPr lang="zh-TW" altLang="en-US" sz="4000" dirty="0">
                <a:latin typeface="微軟正黑體" panose="020B0604030504040204" pitchFamily="34" charset="-120"/>
                <a:ea typeface="微軟正黑體" panose="020B0604030504040204" pitchFamily="34" charset="-120"/>
              </a:rPr>
              <a:t>您對</a:t>
            </a:r>
            <a:r>
              <a:rPr lang="en-US" altLang="zh-TW" sz="4000" dirty="0">
                <a:latin typeface="微軟正黑體" panose="020B0604030504040204" pitchFamily="34" charset="-120"/>
                <a:ea typeface="微軟正黑體" panose="020B0604030504040204" pitchFamily="34" charset="-120"/>
              </a:rPr>
              <a:t>6</a:t>
            </a:r>
            <a:r>
              <a:rPr lang="zh-TW" altLang="en-US" sz="4000" dirty="0">
                <a:latin typeface="微軟正黑體" panose="020B0604030504040204" pitchFamily="34" charset="-120"/>
                <a:ea typeface="微軟正黑體" panose="020B0604030504040204" pitchFamily="34" charset="-120"/>
              </a:rPr>
              <a:t>年計劃中，最有印象的部分是</a:t>
            </a:r>
            <a:r>
              <a:rPr lang="en-US" altLang="zh-TW" sz="4000" dirty="0">
                <a:latin typeface="微軟正黑體" panose="020B0604030504040204" pitchFamily="34" charset="-120"/>
                <a:ea typeface="微軟正黑體" panose="020B0604030504040204" pitchFamily="34" charset="-120"/>
              </a:rPr>
              <a:t>?</a:t>
            </a:r>
            <a:endParaRPr lang="zh-TW" altLang="en-US" sz="40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444567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C2E7075-39F3-4003-93AA-BA60C7822ED7}"/>
              </a:ext>
            </a:extLst>
          </p:cNvPr>
          <p:cNvSpPr>
            <a:spLocks noGrp="1"/>
          </p:cNvSpPr>
          <p:nvPr>
            <p:ph type="title"/>
          </p:nvPr>
        </p:nvSpPr>
        <p:spPr>
          <a:xfrm>
            <a:off x="956830" y="2728735"/>
            <a:ext cx="9404723" cy="1400530"/>
          </a:xfrm>
          <a:ln w="76200"/>
        </p:spPr>
        <p:style>
          <a:lnRef idx="2">
            <a:schemeClr val="accent1"/>
          </a:lnRef>
          <a:fillRef idx="1">
            <a:schemeClr val="lt1"/>
          </a:fillRef>
          <a:effectRef idx="0">
            <a:schemeClr val="accent1"/>
          </a:effectRef>
          <a:fontRef idx="minor">
            <a:schemeClr val="dk1"/>
          </a:fontRef>
        </p:style>
        <p:txBody>
          <a:bodyPr anchor="ctr"/>
          <a:lstStyle/>
          <a:p>
            <a:pPr algn="ctr"/>
            <a:r>
              <a:rPr lang="zh-TW" altLang="en-US" sz="2800" b="1" dirty="0">
                <a:latin typeface="微軟正黑體" panose="020B0604030504040204" pitchFamily="34" charset="-120"/>
                <a:ea typeface="微軟正黑體" panose="020B0604030504040204" pitchFamily="34" charset="-120"/>
              </a:rPr>
              <a:t>子題：鼓勵各級學校籌組足球隊（學校足球建設工程計畫）</a:t>
            </a:r>
          </a:p>
        </p:txBody>
      </p:sp>
    </p:spTree>
    <p:extLst>
      <p:ext uri="{BB962C8B-B14F-4D97-AF65-F5344CB8AC3E}">
        <p14:creationId xmlns:p14="http://schemas.microsoft.com/office/powerpoint/2010/main" val="808261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CBDE9A4-2FFA-48D4-ABFF-9CB46CCEB9B4}"/>
              </a:ext>
            </a:extLst>
          </p:cNvPr>
          <p:cNvSpPr>
            <a:spLocks noGrp="1"/>
          </p:cNvSpPr>
          <p:nvPr>
            <p:ph type="title"/>
          </p:nvPr>
        </p:nvSpPr>
        <p:spPr/>
        <p:txBody>
          <a:bodyPr/>
          <a:lstStyle/>
          <a:p>
            <a:r>
              <a:rPr lang="en-US" altLang="zh-TW" dirty="0">
                <a:latin typeface="微軟正黑體" panose="020B0604030504040204" pitchFamily="34" charset="-120"/>
                <a:ea typeface="微軟正黑體" panose="020B0604030504040204" pitchFamily="34" charset="-120"/>
              </a:rPr>
              <a:t>Q:</a:t>
            </a:r>
            <a:r>
              <a:rPr lang="zh-TW" altLang="en-US" dirty="0">
                <a:latin typeface="微軟正黑體" panose="020B0604030504040204" pitchFamily="34" charset="-120"/>
                <a:ea typeface="微軟正黑體" panose="020B0604030504040204" pitchFamily="34" charset="-120"/>
              </a:rPr>
              <a:t> 對目前執行狀況滿意程度</a:t>
            </a:r>
          </a:p>
        </p:txBody>
      </p:sp>
      <p:graphicFrame>
        <p:nvGraphicFramePr>
          <p:cNvPr id="6" name="內容版面配置區 5">
            <a:extLst>
              <a:ext uri="{FF2B5EF4-FFF2-40B4-BE49-F238E27FC236}">
                <a16:creationId xmlns:a16="http://schemas.microsoft.com/office/drawing/2014/main" id="{55BCE8A4-368B-43CB-8F4E-982765E4E5BB}"/>
              </a:ext>
            </a:extLst>
          </p:cNvPr>
          <p:cNvGraphicFramePr>
            <a:graphicFrameLocks noGrp="1"/>
          </p:cNvGraphicFramePr>
          <p:nvPr>
            <p:ph idx="1"/>
            <p:extLst>
              <p:ext uri="{D42A27DB-BD31-4B8C-83A1-F6EECF244321}">
                <p14:modId xmlns:p14="http://schemas.microsoft.com/office/powerpoint/2010/main" val="3847838044"/>
              </p:ext>
            </p:extLst>
          </p:nvPr>
        </p:nvGraphicFramePr>
        <p:xfrm>
          <a:off x="677863" y="2160588"/>
          <a:ext cx="8596312" cy="3881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00935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C207CFB-796A-4A6A-AA6C-AF3306255D1F}"/>
              </a:ext>
            </a:extLst>
          </p:cNvPr>
          <p:cNvSpPr>
            <a:spLocks noGrp="1"/>
          </p:cNvSpPr>
          <p:nvPr>
            <p:ph type="title"/>
          </p:nvPr>
        </p:nvSpPr>
        <p:spPr/>
        <p:txBody>
          <a:bodyPr>
            <a:normAutofit/>
          </a:bodyPr>
          <a:lstStyle/>
          <a:p>
            <a:r>
              <a:rPr lang="en-US" altLang="zh-TW" dirty="0">
                <a:latin typeface="微軟正黑體" panose="020B0604030504040204" pitchFamily="34" charset="-120"/>
                <a:ea typeface="微軟正黑體" panose="020B0604030504040204" pitchFamily="34" charset="-120"/>
              </a:rPr>
              <a:t>Q:</a:t>
            </a:r>
            <a:r>
              <a:rPr lang="zh-TW" altLang="en-US" dirty="0">
                <a:latin typeface="微軟正黑體" panose="020B0604030504040204" pitchFamily="34" charset="-120"/>
                <a:ea typeface="微軟正黑體" panose="020B0604030504040204" pitchFamily="34" charset="-120"/>
              </a:rPr>
              <a:t>是否同意相關拓展基層與賽事規劃之政策設計也應將俱樂部球隊納入考慮？</a:t>
            </a:r>
          </a:p>
        </p:txBody>
      </p:sp>
      <p:sp>
        <p:nvSpPr>
          <p:cNvPr id="3" name="內容版面配置區 2">
            <a:extLst>
              <a:ext uri="{FF2B5EF4-FFF2-40B4-BE49-F238E27FC236}">
                <a16:creationId xmlns:a16="http://schemas.microsoft.com/office/drawing/2014/main" id="{B2D0585B-024F-4671-ABCA-E1693750076D}"/>
              </a:ext>
            </a:extLst>
          </p:cNvPr>
          <p:cNvSpPr>
            <a:spLocks noGrp="1"/>
          </p:cNvSpPr>
          <p:nvPr>
            <p:ph idx="1"/>
          </p:nvPr>
        </p:nvSpPr>
        <p:spPr/>
        <p:txBody>
          <a:bodyPr/>
          <a:lstStyle/>
          <a:p>
            <a:endParaRPr lang="zh-TW" altLang="en-US" dirty="0"/>
          </a:p>
        </p:txBody>
      </p:sp>
      <p:graphicFrame>
        <p:nvGraphicFramePr>
          <p:cNvPr id="4" name="內容版面配置區 5">
            <a:extLst>
              <a:ext uri="{FF2B5EF4-FFF2-40B4-BE49-F238E27FC236}">
                <a16:creationId xmlns:a16="http://schemas.microsoft.com/office/drawing/2014/main" id="{B10A6A21-C83D-4C69-8D14-40B7E756F54E}"/>
              </a:ext>
            </a:extLst>
          </p:cNvPr>
          <p:cNvGraphicFramePr>
            <a:graphicFrameLocks/>
          </p:cNvGraphicFramePr>
          <p:nvPr>
            <p:extLst>
              <p:ext uri="{D42A27DB-BD31-4B8C-83A1-F6EECF244321}">
                <p14:modId xmlns:p14="http://schemas.microsoft.com/office/powerpoint/2010/main" val="755139917"/>
              </p:ext>
            </p:extLst>
          </p:nvPr>
        </p:nvGraphicFramePr>
        <p:xfrm>
          <a:off x="1103313" y="2052638"/>
          <a:ext cx="8947150" cy="41957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89460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CD64971-8EFA-4A30-8E15-C5B76FFE5D1E}"/>
              </a:ext>
            </a:extLst>
          </p:cNvPr>
          <p:cNvSpPr>
            <a:spLocks noGrp="1"/>
          </p:cNvSpPr>
          <p:nvPr>
            <p:ph type="title"/>
          </p:nvPr>
        </p:nvSpPr>
        <p:spPr/>
        <p:txBody>
          <a:bodyPr>
            <a:normAutofit fontScale="90000"/>
          </a:bodyPr>
          <a:lstStyle/>
          <a:p>
            <a:r>
              <a:rPr lang="en-US" altLang="zh-TW" sz="3300" dirty="0">
                <a:latin typeface="微軟正黑體" panose="020B0604030504040204" pitchFamily="34" charset="-120"/>
                <a:ea typeface="微軟正黑體" panose="020B0604030504040204" pitchFamily="34" charset="-120"/>
              </a:rPr>
              <a:t>Q:</a:t>
            </a:r>
            <a:r>
              <a:rPr lang="zh-TW" altLang="en-US" sz="3300" dirty="0">
                <a:latin typeface="微軟正黑體" panose="020B0604030504040204" pitchFamily="34" charset="-120"/>
                <a:ea typeface="微軟正黑體" panose="020B0604030504040204" pitchFamily="34" charset="-120"/>
              </a:rPr>
              <a:t>您是否同意我國應應結合並善用註冊系統，透過數據與趨勢的掌握，更有效的掌握基層發展圖像？</a:t>
            </a:r>
          </a:p>
        </p:txBody>
      </p:sp>
      <p:sp>
        <p:nvSpPr>
          <p:cNvPr id="3" name="內容版面配置區 2">
            <a:extLst>
              <a:ext uri="{FF2B5EF4-FFF2-40B4-BE49-F238E27FC236}">
                <a16:creationId xmlns:a16="http://schemas.microsoft.com/office/drawing/2014/main" id="{AE558B24-8D58-4E7C-A70B-88EA4EA6D9B7}"/>
              </a:ext>
            </a:extLst>
          </p:cNvPr>
          <p:cNvSpPr>
            <a:spLocks noGrp="1"/>
          </p:cNvSpPr>
          <p:nvPr>
            <p:ph idx="1"/>
          </p:nvPr>
        </p:nvSpPr>
        <p:spPr/>
        <p:txBody>
          <a:bodyPr/>
          <a:lstStyle/>
          <a:p>
            <a:endParaRPr lang="zh-TW" altLang="en-US" dirty="0"/>
          </a:p>
        </p:txBody>
      </p:sp>
      <p:graphicFrame>
        <p:nvGraphicFramePr>
          <p:cNvPr id="4" name="內容版面配置區 10">
            <a:extLst>
              <a:ext uri="{FF2B5EF4-FFF2-40B4-BE49-F238E27FC236}">
                <a16:creationId xmlns:a16="http://schemas.microsoft.com/office/drawing/2014/main" id="{A404D24D-2CD8-42D5-8083-787DDCC63673}"/>
              </a:ext>
            </a:extLst>
          </p:cNvPr>
          <p:cNvGraphicFramePr>
            <a:graphicFrameLocks/>
          </p:cNvGraphicFramePr>
          <p:nvPr>
            <p:extLst>
              <p:ext uri="{D42A27DB-BD31-4B8C-83A1-F6EECF244321}">
                <p14:modId xmlns:p14="http://schemas.microsoft.com/office/powerpoint/2010/main" val="2795908554"/>
              </p:ext>
            </p:extLst>
          </p:nvPr>
        </p:nvGraphicFramePr>
        <p:xfrm>
          <a:off x="1103313" y="2052638"/>
          <a:ext cx="8947150" cy="41957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19333841"/>
      </p:ext>
    </p:extLst>
  </p:cSld>
  <p:clrMapOvr>
    <a:masterClrMapping/>
  </p:clrMapOvr>
</p:sld>
</file>

<file path=ppt/theme/theme1.xml><?xml version="1.0" encoding="utf-8"?>
<a:theme xmlns:a="http://schemas.openxmlformats.org/drawingml/2006/main" name="多面向">
  <a:themeElements>
    <a:clrScheme name="多面向">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多面向">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多面向">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142</TotalTime>
  <Words>1560</Words>
  <Application>Microsoft Office PowerPoint</Application>
  <PresentationFormat>寬螢幕</PresentationFormat>
  <Paragraphs>88</Paragraphs>
  <Slides>32</Slides>
  <Notes>0</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32</vt:i4>
      </vt:variant>
    </vt:vector>
  </HeadingPairs>
  <TitlesOfParts>
    <vt:vector size="37" baseType="lpstr">
      <vt:lpstr>微軟正黑體</vt:lpstr>
      <vt:lpstr>Arial</vt:lpstr>
      <vt:lpstr>Trebuchet MS</vt:lpstr>
      <vt:lpstr>Wingdings 3</vt:lpstr>
      <vt:lpstr>多面向</vt:lpstr>
      <vt:lpstr>「足球6年計畫回顧與展望」會前問卷調查結果</vt:lpstr>
      <vt:lpstr>Q: 您是否有聽過足球6年計畫</vt:lpstr>
      <vt:lpstr>Q: 對於「足球六年計畫」，您覺得您的了解程度有多少？</vt:lpstr>
      <vt:lpstr>Q: 您對6年計劃中，最有印象的部分是?</vt:lpstr>
      <vt:lpstr>PowerPoint 簡報</vt:lpstr>
      <vt:lpstr>子題：鼓勵各級學校籌組足球隊（學校足球建設工程計畫）</vt:lpstr>
      <vt:lpstr>Q: 對目前執行狀況滿意程度</vt:lpstr>
      <vt:lpstr>Q:是否同意相關拓展基層與賽事規劃之政策設計也應將俱樂部球隊納入考慮？</vt:lpstr>
      <vt:lpstr>Q:您是否同意我國應應結合並善用註冊系統，透過數據與趨勢的掌握，更有效的掌握基層發展圖像？</vt:lpstr>
      <vt:lpstr>民眾心聲: </vt:lpstr>
      <vt:lpstr>民眾建議調整方式</vt:lpstr>
      <vt:lpstr>子題：完善硬體措施</vt:lpstr>
      <vt:lpstr>Q: 原先規畫每年透過前瞻計畫預算，每年補助八億興建國際標準足球場館，此項目標的實施狀況是否符合預期？</vt:lpstr>
      <vt:lpstr>Q: 目前基層隊伍發展蓬勃，但由於場地不足，找不到場地練球的消息時有所聞，您認為是哪些因素造成？</vt:lpstr>
      <vt:lpstr>民眾心聲: </vt:lpstr>
      <vt:lpstr>民眾建議調整方式</vt:lpstr>
      <vt:lpstr>Q:就兩個子題（鼓勵各級學校籌組足球隊、完善硬體措施），足球6年計畫的成果是否符合您的期待?</vt:lpstr>
      <vt:lpstr>子題：推動企業足球（半職業）運動發展</vt:lpstr>
      <vt:lpstr>Q: 您先前是否知道本計劃中對企業足球（半職業）運動發展的政策、補助對象及經費編列概況?</vt:lpstr>
      <vt:lpstr>Q: 此項目標的預算補助方式及對象是否需要調整？</vt:lpstr>
      <vt:lpstr>Q: 您認為，本議題之發展計畫對建立產業結構，提升企業贊助與在地連結等層面是否有成效?</vt:lpstr>
      <vt:lpstr>Q:您認為，目前的計畫執行是否有幫助台灣足球走向職業化？</vt:lpstr>
      <vt:lpstr>民眾心聲: </vt:lpstr>
      <vt:lpstr>民眾建議調整方式</vt:lpstr>
      <vt:lpstr>子題：健全國家隊選訓賽輔獎</vt:lpstr>
      <vt:lpstr>Q: 您是否知道目前足球6年計劃中，有關「健全國家隊選訓賽輔獎」之相關措施?</vt:lpstr>
      <vt:lpstr>Q: 您認為足球6年計劃計畫在六年內男足「國家隊世界排名達到前100名」之目標，是否有意義？</vt:lpstr>
      <vt:lpstr>Q: 您對目前體育署的預算執行狀況是否滿意？</vt:lpstr>
      <vt:lpstr>Q:您對於目前足球6年計劃中，有關健全國家隊之部分是否有感？請依您的感受強烈評分。</vt:lpstr>
      <vt:lpstr>民眾心聲: </vt:lpstr>
      <vt:lpstr>民眾建議調整方式</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「足球6年計畫回顧與展望」會前問卷結果</dc:title>
  <dc:creator>陳德碩</dc:creator>
  <cp:lastModifiedBy>焦佳弘</cp:lastModifiedBy>
  <cp:revision>17</cp:revision>
  <dcterms:created xsi:type="dcterms:W3CDTF">2022-04-21T04:29:15Z</dcterms:created>
  <dcterms:modified xsi:type="dcterms:W3CDTF">2022-04-21T06:59:20Z</dcterms:modified>
</cp:coreProperties>
</file>