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81" r:id="rId3"/>
    <p:sldId id="311" r:id="rId4"/>
    <p:sldId id="306" r:id="rId5"/>
    <p:sldId id="312" r:id="rId6"/>
    <p:sldId id="313" r:id="rId7"/>
    <p:sldId id="305" r:id="rId8"/>
    <p:sldId id="309" r:id="rId9"/>
    <p:sldId id="310" r:id="rId1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?? ?" initials="??" lastIdx="1" clrIdx="0">
    <p:extLst>
      <p:ext uri="{19B8F6BF-5375-455C-9EA6-DF929625EA0E}">
        <p15:presenceInfo xmlns:p15="http://schemas.microsoft.com/office/powerpoint/2012/main" userId="c8d1dab6e305c3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C80"/>
    <a:srgbClr val="CCECFF"/>
    <a:srgbClr val="CCCCFF"/>
    <a:srgbClr val="FFB7B7"/>
    <a:srgbClr val="FFFF00"/>
    <a:srgbClr val="77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88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527497C-4DF5-4DFA-8F17-EC0A96DB2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DAEDA6D-F781-4C7F-8D68-2BC63CE33F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fld id="{8DC79A90-E4C5-4587-AB57-E9873C1326DB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C349F2-41C3-4B29-A643-2CB6286CE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6B4EE4-E450-4246-899F-8A14F31D0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BEEC2F6E-D948-4ADE-BB32-5FD94F32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56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147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A59824A-FA47-4347-9FB6-09587897EB89}"/>
              </a:ext>
            </a:extLst>
          </p:cNvPr>
          <p:cNvSpPr/>
          <p:nvPr userDrawn="1"/>
        </p:nvSpPr>
        <p:spPr>
          <a:xfrm>
            <a:off x="0" y="508000"/>
            <a:ext cx="9144000" cy="4630241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E2A459-1FD5-4509-A824-F05AFA40AC80}"/>
              </a:ext>
            </a:extLst>
          </p:cNvPr>
          <p:cNvSpPr/>
          <p:nvPr userDrawn="1"/>
        </p:nvSpPr>
        <p:spPr>
          <a:xfrm>
            <a:off x="0" y="6134793"/>
            <a:ext cx="9144000" cy="72320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5986"/>
            <a:ext cx="6858000" cy="4462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462" y="6373699"/>
            <a:ext cx="2057400" cy="365125"/>
          </a:xfrm>
        </p:spPr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34028D-03DD-40D4-949A-5BE5A24C2C3F}"/>
              </a:ext>
            </a:extLst>
          </p:cNvPr>
          <p:cNvSpPr txBox="1"/>
          <p:nvPr userDrawn="1"/>
        </p:nvSpPr>
        <p:spPr>
          <a:xfrm>
            <a:off x="0" y="6132630"/>
            <a:ext cx="393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立法委員劉世芳</a:t>
            </a:r>
          </a:p>
        </p:txBody>
      </p:sp>
    </p:spTree>
    <p:extLst>
      <p:ext uri="{BB962C8B-B14F-4D97-AF65-F5344CB8AC3E}">
        <p14:creationId xmlns:p14="http://schemas.microsoft.com/office/powerpoint/2010/main" val="32234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0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7A8C579-C78C-42B8-A99A-7F8084EB0C9C}"/>
              </a:ext>
            </a:extLst>
          </p:cNvPr>
          <p:cNvSpPr/>
          <p:nvPr userDrawn="1"/>
        </p:nvSpPr>
        <p:spPr>
          <a:xfrm>
            <a:off x="0" y="6134793"/>
            <a:ext cx="9144000" cy="72320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49E03F6-4075-4B36-8CB0-BF596447C7DB}"/>
              </a:ext>
            </a:extLst>
          </p:cNvPr>
          <p:cNvSpPr txBox="1"/>
          <p:nvPr userDrawn="1"/>
        </p:nvSpPr>
        <p:spPr>
          <a:xfrm>
            <a:off x="0" y="6132630"/>
            <a:ext cx="393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立法委員劉世芳</a:t>
            </a:r>
          </a:p>
        </p:txBody>
      </p:sp>
    </p:spTree>
    <p:extLst>
      <p:ext uri="{BB962C8B-B14F-4D97-AF65-F5344CB8AC3E}">
        <p14:creationId xmlns:p14="http://schemas.microsoft.com/office/powerpoint/2010/main" val="255361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F98CB37-EDAB-4269-8180-3BC7B7AB6B61}"/>
              </a:ext>
            </a:extLst>
          </p:cNvPr>
          <p:cNvSpPr/>
          <p:nvPr userDrawn="1"/>
        </p:nvSpPr>
        <p:spPr>
          <a:xfrm>
            <a:off x="0" y="6134793"/>
            <a:ext cx="9144000" cy="72320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A6E024-68C1-4817-9195-FB5E0A77EDB7}"/>
              </a:ext>
            </a:extLst>
          </p:cNvPr>
          <p:cNvSpPr txBox="1"/>
          <p:nvPr userDrawn="1"/>
        </p:nvSpPr>
        <p:spPr>
          <a:xfrm>
            <a:off x="0" y="6132630"/>
            <a:ext cx="393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立法委員劉世芳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12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4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39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14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0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74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51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7CA-BBA3-49D3-ACD7-A94911D7D79A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8107-C149-437C-B091-18EBB9C8F4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8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6415CF-2735-42BC-A0C5-9DC828E031A6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E5A7FB-CEC1-4A74-BE17-989D0714BB29}"/>
              </a:ext>
            </a:extLst>
          </p:cNvPr>
          <p:cNvSpPr txBox="1"/>
          <p:nvPr/>
        </p:nvSpPr>
        <p:spPr>
          <a:xfrm>
            <a:off x="2575300" y="5976525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年 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月 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0FCD81-054A-411B-AE60-1D68931B3005}"/>
              </a:ext>
            </a:extLst>
          </p:cNvPr>
          <p:cNvSpPr txBox="1"/>
          <p:nvPr/>
        </p:nvSpPr>
        <p:spPr>
          <a:xfrm>
            <a:off x="888949" y="451286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足球六年計畫回顧與展望座談會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AD8EAE0-CAEF-401B-9129-812B4B0A147F}"/>
              </a:ext>
            </a:extLst>
          </p:cNvPr>
          <p:cNvSpPr txBox="1"/>
          <p:nvPr/>
        </p:nvSpPr>
        <p:spPr>
          <a:xfrm>
            <a:off x="572157" y="1309272"/>
            <a:ext cx="82028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企業足球</a:t>
            </a:r>
            <a:r>
              <a:rPr lang="en-US" altLang="zh-TW" sz="8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TW" altLang="en-US" sz="8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半職業</a:t>
            </a:r>
            <a:r>
              <a:rPr lang="en-US" altLang="zh-TW" sz="8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zh-TW" altLang="en-US" sz="8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推廣發展概況</a:t>
            </a:r>
            <a:endParaRPr lang="en-US" altLang="zh-TW" sz="8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4A0658-3987-46D6-B179-BE55581EE94B}"/>
              </a:ext>
            </a:extLst>
          </p:cNvPr>
          <p:cNvSpPr txBox="1"/>
          <p:nvPr/>
        </p:nvSpPr>
        <p:spPr>
          <a:xfrm>
            <a:off x="655516" y="4460152"/>
            <a:ext cx="7523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立法委員劉世芳</a:t>
            </a:r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高雄市體育會足球委員會主任委員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4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CD7E3EB-B686-4F7B-ABA1-B6406436A4A3}"/>
              </a:ext>
            </a:extLst>
          </p:cNvPr>
          <p:cNvSpPr txBox="1"/>
          <p:nvPr/>
        </p:nvSpPr>
        <p:spPr>
          <a:xfrm>
            <a:off x="2150091" y="108532"/>
            <a:ext cx="469872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足球六年計畫回顧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CC015EC-6265-4CC7-B9A1-68741D3319C9}"/>
              </a:ext>
            </a:extLst>
          </p:cNvPr>
          <p:cNvSpPr txBox="1"/>
          <p:nvPr/>
        </p:nvSpPr>
        <p:spPr>
          <a:xfrm>
            <a:off x="1830705" y="914830"/>
            <a:ext cx="556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2017</a:t>
            </a:r>
            <a:r>
              <a:rPr lang="zh-TW" altLang="en-US" sz="2000" b="1" dirty="0">
                <a:latin typeface="+mj-ea"/>
                <a:ea typeface="+mj-ea"/>
              </a:rPr>
              <a:t>年</a:t>
            </a:r>
            <a:r>
              <a:rPr lang="en-US" altLang="zh-TW" sz="2000" b="1" dirty="0">
                <a:latin typeface="+mj-ea"/>
                <a:ea typeface="+mj-ea"/>
              </a:rPr>
              <a:t>7</a:t>
            </a:r>
            <a:r>
              <a:rPr lang="zh-TW" altLang="en-US" sz="2000" b="1" dirty="0">
                <a:latin typeface="+mj-ea"/>
                <a:ea typeface="+mj-ea"/>
              </a:rPr>
              <a:t>月體育署</a:t>
            </a:r>
            <a:r>
              <a:rPr lang="en-US" altLang="zh-TW" sz="2000" b="1" dirty="0">
                <a:latin typeface="+mj-ea"/>
                <a:ea typeface="+mj-ea"/>
              </a:rPr>
              <a:t>《</a:t>
            </a:r>
            <a:r>
              <a:rPr lang="zh-TW" altLang="en-US" sz="2000" b="1" dirty="0">
                <a:latin typeface="+mj-ea"/>
                <a:ea typeface="+mj-ea"/>
              </a:rPr>
              <a:t>足球六年計畫</a:t>
            </a:r>
            <a:r>
              <a:rPr lang="en-US" altLang="zh-TW" sz="2000" b="1" dirty="0">
                <a:latin typeface="+mj-ea"/>
                <a:ea typeface="+mj-ea"/>
              </a:rPr>
              <a:t>》</a:t>
            </a:r>
            <a:r>
              <a:rPr lang="zh-TW" altLang="en-US" sz="2000" b="1" dirty="0">
                <a:latin typeface="+mj-ea"/>
                <a:ea typeface="+mj-ea"/>
              </a:rPr>
              <a:t>之策略內容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CD3FBAD-1E42-4D32-B07D-EF6147487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74963"/>
              </p:ext>
            </p:extLst>
          </p:nvPr>
        </p:nvGraphicFramePr>
        <p:xfrm>
          <a:off x="14522" y="1357689"/>
          <a:ext cx="9042042" cy="545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6678">
                  <a:extLst>
                    <a:ext uri="{9D8B030D-6E8A-4147-A177-3AD203B41FA5}">
                      <a16:colId xmlns:a16="http://schemas.microsoft.com/office/drawing/2014/main" val="1999907442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1431650586"/>
                    </a:ext>
                  </a:extLst>
                </a:gridCol>
                <a:gridCol w="3722564">
                  <a:extLst>
                    <a:ext uri="{9D8B030D-6E8A-4147-A177-3AD203B41FA5}">
                      <a16:colId xmlns:a16="http://schemas.microsoft.com/office/drawing/2014/main" val="1352665846"/>
                    </a:ext>
                  </a:extLst>
                </a:gridCol>
              </a:tblGrid>
              <a:tr h="392206"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2018~2020(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厚實期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2021~2023(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達標期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10860"/>
                  </a:ext>
                </a:extLst>
              </a:tr>
              <a:tr h="291056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推動企業足球</a:t>
                      </a: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半職業</a:t>
                      </a: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運動發展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蒐集足球環境與我國相近之國家之聯盟制度。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協助縣有企業足球隊走向俱樂部化，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AFC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規定者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年內至少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媒合縣市與現有企業足球隊合作，以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屬地主義經營在地球隊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年至少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邀請大型企業舉辦說明會，邀請主管觀賞賽事，提升投資職業足球誘因。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擬定適當企業合作方案，設置資源整合平台，提升企業贊助意願。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提出建置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半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職業足球聯盟指體計畫並挹注經費辦理。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協助現有企業球隊走向俱樂部化，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AFC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規定者至少達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持續辦理說明會與邀請觀賽，吸引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家企業願意提出年度贊助計畫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依據企業合作方案及資源整合平台，提升企業贊助意願。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0235"/>
                  </a:ext>
                </a:extLst>
              </a:tr>
              <a:tr h="178025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完善硬體措施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有意成立職業足球隊之縣市政府，由地方提供土地，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中央出資興建球場，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年至少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座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提高誘因，場館由中央負責，地方無須配合款。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有意成立職業足球隊之縣市政府，由地方提供土地，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中央出資興建球場，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年至少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座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提高誘因，場館由中央負責，地方無須配合款。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831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9A86FFB-13E2-4682-8EA5-ABF01140F455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7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7251570-A6B1-48C5-BF25-8346AC7E5652}"/>
              </a:ext>
            </a:extLst>
          </p:cNvPr>
          <p:cNvSpPr/>
          <p:nvPr/>
        </p:nvSpPr>
        <p:spPr>
          <a:xfrm>
            <a:off x="56602" y="1645559"/>
            <a:ext cx="9030796" cy="825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F80B91-C342-4CAC-8ACC-24A857FFFBC9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DB9CF3C-7334-4D83-90F8-351D20650A24}"/>
              </a:ext>
            </a:extLst>
          </p:cNvPr>
          <p:cNvSpPr txBox="1"/>
          <p:nvPr/>
        </p:nvSpPr>
        <p:spPr>
          <a:xfrm>
            <a:off x="1256432" y="108532"/>
            <a:ext cx="648607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楠梓文中足球場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體育署補助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3,800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未提供相片說明。">
            <a:extLst>
              <a:ext uri="{FF2B5EF4-FFF2-40B4-BE49-F238E27FC236}">
                <a16:creationId xmlns:a16="http://schemas.microsoft.com/office/drawing/2014/main" id="{955CC149-F5A6-431C-ABF1-B96050DE3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/>
          <a:stretch/>
        </p:blipFill>
        <p:spPr bwMode="auto">
          <a:xfrm>
            <a:off x="884258" y="2471660"/>
            <a:ext cx="7375484" cy="43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4E1D339-7AE5-456B-9CB7-353CEF7F4E43}"/>
              </a:ext>
            </a:extLst>
          </p:cNvPr>
          <p:cNvSpPr txBox="1"/>
          <p:nvPr/>
        </p:nvSpPr>
        <p:spPr>
          <a:xfrm>
            <a:off x="73813" y="1784378"/>
            <a:ext cx="899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日動土，預計今年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月營運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532690-755B-44B5-8354-D14BC4C65A0B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C710B78-C617-451C-92C2-A2D9F252986C}"/>
              </a:ext>
            </a:extLst>
          </p:cNvPr>
          <p:cNvSpPr txBox="1"/>
          <p:nvPr/>
        </p:nvSpPr>
        <p:spPr>
          <a:xfrm>
            <a:off x="8128645" y="6325904"/>
            <a:ext cx="11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/>
              <a:t>照片來源：</a:t>
            </a:r>
            <a:endParaRPr lang="en-US" altLang="zh-TW" sz="1200" dirty="0"/>
          </a:p>
          <a:p>
            <a:pPr algn="ctr"/>
            <a:r>
              <a:rPr lang="zh-TW" altLang="en-US" sz="1200" dirty="0"/>
              <a:t>高雄運發局</a:t>
            </a:r>
          </a:p>
        </p:txBody>
      </p:sp>
    </p:spTree>
    <p:extLst>
      <p:ext uri="{BB962C8B-B14F-4D97-AF65-F5344CB8AC3E}">
        <p14:creationId xmlns:p14="http://schemas.microsoft.com/office/powerpoint/2010/main" val="5414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53C24E57-6142-4A13-B146-998971E3C526}"/>
              </a:ext>
            </a:extLst>
          </p:cNvPr>
          <p:cNvGrpSpPr/>
          <p:nvPr/>
        </p:nvGrpSpPr>
        <p:grpSpPr>
          <a:xfrm>
            <a:off x="45355" y="1498974"/>
            <a:ext cx="9053290" cy="1183982"/>
            <a:chOff x="45355" y="1498974"/>
            <a:chExt cx="9053290" cy="118398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BD005AF-A6CC-4B28-987A-6F27FF399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29" t="54948" r="53651"/>
            <a:stretch/>
          </p:blipFill>
          <p:spPr>
            <a:xfrm>
              <a:off x="6212270" y="1498975"/>
              <a:ext cx="2886375" cy="1183981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58C8A95A-4DD3-44DA-80B6-9A3A8AD6D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3526"/>
            <a:stretch/>
          </p:blipFill>
          <p:spPr>
            <a:xfrm>
              <a:off x="45355" y="1498974"/>
              <a:ext cx="6166915" cy="117220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1DA63052-B3FC-44A1-BFB6-01D38061AD60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532690-755B-44B5-8354-D14BC4C65A0B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7362C7-A14F-459D-8694-1D84FBA4C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97"/>
          <a:stretch/>
        </p:blipFill>
        <p:spPr>
          <a:xfrm>
            <a:off x="130628" y="3120853"/>
            <a:ext cx="8882743" cy="3287901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0F33FBB-B7FE-4C6D-8B77-A4EE5FF41923}"/>
              </a:ext>
            </a:extLst>
          </p:cNvPr>
          <p:cNvSpPr txBox="1"/>
          <p:nvPr/>
        </p:nvSpPr>
        <p:spPr>
          <a:xfrm>
            <a:off x="816806" y="57458"/>
            <a:ext cx="7510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年，木蘭足球聯賽共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857BC16-C8A0-4F54-A8C6-9CAB0497F12E}"/>
              </a:ext>
            </a:extLst>
          </p:cNvPr>
          <p:cNvSpPr txBox="1"/>
          <p:nvPr/>
        </p:nvSpPr>
        <p:spPr>
          <a:xfrm>
            <a:off x="6865258" y="6463204"/>
            <a:ext cx="227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wiki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081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7E93CC-E52B-4BD1-B178-04D758EF320D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532690-755B-44B5-8354-D14BC4C65A0B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37CB241-F782-43B9-B600-FFCA7D10B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1"/>
          <a:stretch/>
        </p:blipFill>
        <p:spPr>
          <a:xfrm>
            <a:off x="932088" y="1886008"/>
            <a:ext cx="7279825" cy="4858371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05A1FB1-ADB8-479F-B792-2EBB0273915B}"/>
              </a:ext>
            </a:extLst>
          </p:cNvPr>
          <p:cNvSpPr/>
          <p:nvPr/>
        </p:nvSpPr>
        <p:spPr>
          <a:xfrm>
            <a:off x="7905849" y="1860608"/>
            <a:ext cx="1181549" cy="421239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參加乙組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59C2EB-C438-46B3-BC2C-0CF2FB9D13D7}"/>
              </a:ext>
            </a:extLst>
          </p:cNvPr>
          <p:cNvSpPr txBox="1"/>
          <p:nvPr/>
        </p:nvSpPr>
        <p:spPr>
          <a:xfrm>
            <a:off x="8211912" y="6185004"/>
            <a:ext cx="99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wiki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12CBE3-9081-46AF-891A-32AA068585E7}"/>
              </a:ext>
            </a:extLst>
          </p:cNvPr>
          <p:cNvSpPr txBox="1"/>
          <p:nvPr/>
        </p:nvSpPr>
        <p:spPr>
          <a:xfrm>
            <a:off x="252549" y="113621"/>
            <a:ext cx="8638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年，男子企業甲組聯賽共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BA69C19-5A2D-4D86-BDC1-C3651A1B53AC}"/>
              </a:ext>
            </a:extLst>
          </p:cNvPr>
          <p:cNvGrpSpPr/>
          <p:nvPr/>
        </p:nvGrpSpPr>
        <p:grpSpPr>
          <a:xfrm>
            <a:off x="1115886" y="1051443"/>
            <a:ext cx="6789963" cy="794841"/>
            <a:chOff x="1115886" y="1007901"/>
            <a:chExt cx="6789963" cy="79484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EED7523-626B-4D11-AF58-E0CBB9486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87" b="53360"/>
            <a:stretch/>
          </p:blipFill>
          <p:spPr>
            <a:xfrm>
              <a:off x="1115886" y="1007902"/>
              <a:ext cx="3972253" cy="79484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253BF5E-83A9-4B2B-96A4-A6FB12774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360" r="30158"/>
            <a:stretch/>
          </p:blipFill>
          <p:spPr>
            <a:xfrm>
              <a:off x="5088138" y="1007901"/>
              <a:ext cx="2817711" cy="769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8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可能是 3 個人、大家在運動、大家站著和戶外的圖像">
            <a:extLst>
              <a:ext uri="{FF2B5EF4-FFF2-40B4-BE49-F238E27FC236}">
                <a16:creationId xmlns:a16="http://schemas.microsoft.com/office/drawing/2014/main" id="{9CD0AA58-EA26-4D7A-8B48-41789106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174" y="1020646"/>
            <a:ext cx="8479652" cy="5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D645346-96A7-4CB0-866D-4FCE95895968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47C14C-119D-475F-8A2F-2E3D5FBF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24" r="32063" b="13646"/>
          <a:stretch/>
        </p:blipFill>
        <p:spPr>
          <a:xfrm>
            <a:off x="362348" y="5737164"/>
            <a:ext cx="8420100" cy="9902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5532690-755B-44B5-8354-D14BC4C65A0B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12CBE3-9081-46AF-891A-32AA068585E7}"/>
              </a:ext>
            </a:extLst>
          </p:cNvPr>
          <p:cNvSpPr txBox="1"/>
          <p:nvPr/>
        </p:nvSpPr>
        <p:spPr>
          <a:xfrm>
            <a:off x="361553" y="113621"/>
            <a:ext cx="8420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：請給女足多點掌聲與資源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5133F9-3FF1-4691-94C7-4634BAA6A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53" y="4672661"/>
            <a:ext cx="8420100" cy="990208"/>
          </a:xfrm>
          <a:prstGeom prst="rect">
            <a:avLst/>
          </a:prstGeom>
          <a:ln w="38100">
            <a:solidFill>
              <a:srgbClr val="FFB7B7"/>
            </a:solidFill>
          </a:ln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807CEE9A-3C76-4777-8687-D3B15544A1F8}"/>
              </a:ext>
            </a:extLst>
          </p:cNvPr>
          <p:cNvSpPr txBox="1"/>
          <p:nvPr/>
        </p:nvSpPr>
        <p:spPr>
          <a:xfrm>
            <a:off x="7444364" y="1003299"/>
            <a:ext cx="148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來源：足協</a:t>
            </a:r>
            <a:r>
              <a:rPr lang="en-US" altLang="zh-TW" sz="1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endParaRPr lang="zh-TW" altLang="en-US" sz="1400" b="1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69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EB31674-F1C8-4BA4-B5E2-8C0970BD94E3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72F2C10-40BC-4458-9975-4EC32A4AF8E1}"/>
              </a:ext>
            </a:extLst>
          </p:cNvPr>
          <p:cNvSpPr txBox="1"/>
          <p:nvPr/>
        </p:nvSpPr>
        <p:spPr>
          <a:xfrm>
            <a:off x="1417526" y="108532"/>
            <a:ext cx="616386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：企業贊助需加強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B108CAE-FB36-44B8-9C27-5B4249F8EB83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28C7AA2-37D9-401C-9E0B-242241D0EC29}"/>
              </a:ext>
            </a:extLst>
          </p:cNvPr>
          <p:cNvSpPr txBox="1"/>
          <p:nvPr/>
        </p:nvSpPr>
        <p:spPr>
          <a:xfrm>
            <a:off x="1449992" y="1311549"/>
            <a:ext cx="62440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/>
              <a:t>陽信女足</a:t>
            </a:r>
            <a:r>
              <a:rPr lang="en-US" altLang="zh-TW" sz="3600" b="1" dirty="0"/>
              <a:t>2016</a:t>
            </a:r>
            <a:r>
              <a:rPr lang="zh-TW" altLang="en-US" sz="3600" b="1" dirty="0"/>
              <a:t>成立，篳路藍縷</a:t>
            </a:r>
          </a:p>
        </p:txBody>
      </p:sp>
      <p:pic>
        <p:nvPicPr>
          <p:cNvPr id="1028" name="Picture 4" descr="高雄陽信銀行女子足球隊成立。圖/高雄市體育處提供">
            <a:extLst>
              <a:ext uri="{FF2B5EF4-FFF2-40B4-BE49-F238E27FC236}">
                <a16:creationId xmlns:a16="http://schemas.microsoft.com/office/drawing/2014/main" id="{AA10D69D-CA54-4F8F-9C35-35202B1B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3" y="1888519"/>
            <a:ext cx="8555994" cy="48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8A346961-C5FB-4C3D-8654-6FC3C6D645FE}"/>
              </a:ext>
            </a:extLst>
          </p:cNvPr>
          <p:cNvSpPr txBox="1"/>
          <p:nvPr/>
        </p:nvSpPr>
        <p:spPr>
          <a:xfrm>
            <a:off x="7260472" y="6441691"/>
            <a:ext cx="164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來源：麗臺體育報</a:t>
            </a:r>
          </a:p>
        </p:txBody>
      </p:sp>
    </p:spTree>
    <p:extLst>
      <p:ext uri="{BB962C8B-B14F-4D97-AF65-F5344CB8AC3E}">
        <p14:creationId xmlns:p14="http://schemas.microsoft.com/office/powerpoint/2010/main" val="236607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51EBF0-35CE-42D3-B8FC-E84D18F60025}"/>
              </a:ext>
            </a:extLst>
          </p:cNvPr>
          <p:cNvSpPr txBox="1"/>
          <p:nvPr/>
        </p:nvSpPr>
        <p:spPr>
          <a:xfrm>
            <a:off x="1449992" y="1264088"/>
            <a:ext cx="624401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/>
              <a:t>中油男足</a:t>
            </a:r>
            <a:r>
              <a:rPr lang="en-US" altLang="zh-TW" sz="3600" b="1" dirty="0"/>
              <a:t>2020</a:t>
            </a:r>
            <a:r>
              <a:rPr lang="zh-TW" altLang="en-US" sz="3600" b="1" dirty="0"/>
              <a:t>成立，從無到有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410C084-D171-4714-8387-18E8EE2BE4B1}"/>
              </a:ext>
            </a:extLst>
          </p:cNvPr>
          <p:cNvSpPr/>
          <p:nvPr/>
        </p:nvSpPr>
        <p:spPr>
          <a:xfrm>
            <a:off x="0" y="60325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台灣中油成立足球隊，民進黨立委劉世芳（前中）、台灣中油董事長歐嘉瑞（前右三）等人出席記者會。（林瑞益攝）">
            <a:extLst>
              <a:ext uri="{FF2B5EF4-FFF2-40B4-BE49-F238E27FC236}">
                <a16:creationId xmlns:a16="http://schemas.microsoft.com/office/drawing/2014/main" id="{EDED00E7-DC11-4137-8909-589CD4400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6590"/>
          <a:stretch/>
        </p:blipFill>
        <p:spPr bwMode="auto">
          <a:xfrm>
            <a:off x="370204" y="1901867"/>
            <a:ext cx="8403592" cy="48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406B389-A354-46D6-A44B-E2DDFA53B153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3D2E33-C146-4B7B-BF80-EC824B0AE0C4}"/>
              </a:ext>
            </a:extLst>
          </p:cNvPr>
          <p:cNvSpPr txBox="1"/>
          <p:nvPr/>
        </p:nvSpPr>
        <p:spPr>
          <a:xfrm>
            <a:off x="7441271" y="6445250"/>
            <a:ext cx="164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來源：中時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05A61E7-56CD-4654-B76F-211F2E555322}"/>
              </a:ext>
            </a:extLst>
          </p:cNvPr>
          <p:cNvSpPr txBox="1"/>
          <p:nvPr/>
        </p:nvSpPr>
        <p:spPr>
          <a:xfrm>
            <a:off x="1417526" y="108532"/>
            <a:ext cx="616386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：企業贊助需加強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455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16763763-5EF3-4F31-8ECF-2FCAC2E93F14}"/>
              </a:ext>
            </a:extLst>
          </p:cNvPr>
          <p:cNvSpPr/>
          <p:nvPr/>
        </p:nvSpPr>
        <p:spPr>
          <a:xfrm>
            <a:off x="0" y="5994400"/>
            <a:ext cx="91440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82" name="文字方塊 3081">
            <a:extLst>
              <a:ext uri="{FF2B5EF4-FFF2-40B4-BE49-F238E27FC236}">
                <a16:creationId xmlns:a16="http://schemas.microsoft.com/office/drawing/2014/main" id="{4ACD1F78-A3A0-480A-81A9-5DC4FDB0E20C}"/>
              </a:ext>
            </a:extLst>
          </p:cNvPr>
          <p:cNvSpPr txBox="1"/>
          <p:nvPr/>
        </p:nvSpPr>
        <p:spPr>
          <a:xfrm>
            <a:off x="3834463" y="4920838"/>
            <a:ext cx="5252935" cy="1899062"/>
          </a:xfrm>
          <a:prstGeom prst="rect">
            <a:avLst/>
          </a:prstGeom>
          <a:pattFill prst="dotGrid">
            <a:fgClr>
              <a:srgbClr val="FCDC8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zh-TW" altLang="en-US" sz="2200" b="1" dirty="0">
                <a:solidFill>
                  <a:srgbClr val="C00000"/>
                </a:solidFill>
              </a:rPr>
              <a:t>體育署</a:t>
            </a:r>
            <a:r>
              <a:rPr lang="zh-TW" altLang="en-US" sz="2200" dirty="0"/>
              <a:t>應會同</a:t>
            </a:r>
            <a:r>
              <a:rPr lang="zh-TW" altLang="en-US" sz="2200" b="1" dirty="0">
                <a:solidFill>
                  <a:srgbClr val="C00000"/>
                </a:solidFill>
              </a:rPr>
              <a:t>各國營事業主管機關</a:t>
            </a:r>
            <a:r>
              <a:rPr lang="zh-TW" altLang="en-US" sz="2200" dirty="0"/>
              <a:t>，</a:t>
            </a:r>
            <a:r>
              <a:rPr lang="zh-TW" altLang="zh-TW" sz="2200" dirty="0"/>
              <a:t>成立</a:t>
            </a:r>
            <a:r>
              <a:rPr lang="zh-TW" altLang="zh-TW" sz="2200" b="1" dirty="0">
                <a:solidFill>
                  <a:srgbClr val="C00000"/>
                </a:solidFill>
              </a:rPr>
              <a:t>運動團隊法人</a:t>
            </a:r>
            <a:r>
              <a:rPr lang="zh-TW" altLang="zh-TW" sz="2200" dirty="0"/>
              <a:t>，招聘不</a:t>
            </a:r>
            <a:r>
              <a:rPr lang="zh-TW" altLang="en-US" sz="2200" dirty="0"/>
              <a:t>需</a:t>
            </a:r>
            <a:r>
              <a:rPr lang="zh-TW" altLang="zh-TW" sz="2200" dirty="0"/>
              <a:t>具國營事業人員身分之球員，輔以</a:t>
            </a:r>
            <a:r>
              <a:rPr lang="zh-TW" altLang="zh-TW" sz="2200" b="1" dirty="0">
                <a:solidFill>
                  <a:srgbClr val="C00000"/>
                </a:solidFill>
              </a:rPr>
              <a:t>捐贈抵免</a:t>
            </a:r>
            <a:r>
              <a:rPr lang="en-US" altLang="zh-TW" sz="2200" b="1" dirty="0">
                <a:solidFill>
                  <a:srgbClr val="C00000"/>
                </a:solidFill>
              </a:rPr>
              <a:t>150%</a:t>
            </a:r>
            <a:r>
              <a:rPr lang="zh-TW" altLang="zh-TW" sz="2200" b="1" dirty="0">
                <a:solidFill>
                  <a:srgbClr val="C00000"/>
                </a:solidFill>
              </a:rPr>
              <a:t>所得稅</a:t>
            </a:r>
            <a:r>
              <a:rPr lang="zh-TW" altLang="zh-TW" sz="2200" dirty="0"/>
              <a:t>之誘因</a:t>
            </a:r>
            <a:r>
              <a:rPr lang="zh-TW" altLang="en-US" sz="2200" dirty="0"/>
              <a:t>，</a:t>
            </a:r>
            <a:r>
              <a:rPr lang="zh-TW" altLang="zh-TW" sz="2200" dirty="0"/>
              <a:t>媒合民間企業</a:t>
            </a:r>
            <a:r>
              <a:rPr lang="zh-TW" altLang="en-US" sz="2200" dirty="0"/>
              <a:t>發揮</a:t>
            </a:r>
            <a:r>
              <a:rPr lang="zh-TW" altLang="zh-TW" sz="2200" dirty="0"/>
              <a:t>公營事業、民間單位</a:t>
            </a:r>
            <a:r>
              <a:rPr lang="zh-TW" altLang="en-US" sz="2200" dirty="0"/>
              <a:t>協力效益。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273DC32-435C-4874-B425-5BFE02AC32FE}"/>
              </a:ext>
            </a:extLst>
          </p:cNvPr>
          <p:cNvSpPr txBox="1"/>
          <p:nvPr/>
        </p:nvSpPr>
        <p:spPr>
          <a:xfrm>
            <a:off x="457338" y="70432"/>
            <a:ext cx="808426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利用運產條例發揮公私協力效益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A257C35A-24E7-453C-ACE8-5502405EA475}"/>
              </a:ext>
            </a:extLst>
          </p:cNvPr>
          <p:cNvSpPr/>
          <p:nvPr/>
        </p:nvSpPr>
        <p:spPr>
          <a:xfrm>
            <a:off x="1644650" y="1263649"/>
            <a:ext cx="1638300" cy="1820333"/>
          </a:xfrm>
          <a:prstGeom prst="diamon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17C3CEF5-3295-445B-A7CB-AA59F12D6C56}"/>
              </a:ext>
            </a:extLst>
          </p:cNvPr>
          <p:cNvSpPr/>
          <p:nvPr/>
        </p:nvSpPr>
        <p:spPr>
          <a:xfrm>
            <a:off x="44450" y="2897296"/>
            <a:ext cx="1638300" cy="1820333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36C904E1-EF39-46BE-B1C9-AE98DEF99AC8}"/>
              </a:ext>
            </a:extLst>
          </p:cNvPr>
          <p:cNvSpPr/>
          <p:nvPr/>
        </p:nvSpPr>
        <p:spPr>
          <a:xfrm>
            <a:off x="3279131" y="2897296"/>
            <a:ext cx="1638300" cy="1820333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9AECB13B-4D82-464A-B2B4-A9C82736339B}"/>
              </a:ext>
            </a:extLst>
          </p:cNvPr>
          <p:cNvSpPr/>
          <p:nvPr/>
        </p:nvSpPr>
        <p:spPr>
          <a:xfrm>
            <a:off x="1708150" y="4619415"/>
            <a:ext cx="1638300" cy="1820333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23CB17C-54F9-4893-AC18-9798D3E36BCF}"/>
              </a:ext>
            </a:extLst>
          </p:cNvPr>
          <p:cNvSpPr txBox="1"/>
          <p:nvPr/>
        </p:nvSpPr>
        <p:spPr>
          <a:xfrm>
            <a:off x="1832858" y="18986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體育署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D9CF33E-A561-4000-A30B-D3DE88730ABA}"/>
              </a:ext>
            </a:extLst>
          </p:cNvPr>
          <p:cNvSpPr txBox="1"/>
          <p:nvPr/>
        </p:nvSpPr>
        <p:spPr>
          <a:xfrm>
            <a:off x="412194" y="3355904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地方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政府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C6DBE56-B284-455F-8BDE-EA03A498E4DB}"/>
              </a:ext>
            </a:extLst>
          </p:cNvPr>
          <p:cNvSpPr txBox="1"/>
          <p:nvPr/>
        </p:nvSpPr>
        <p:spPr>
          <a:xfrm>
            <a:off x="3646875" y="3311869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公私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r>
              <a:rPr lang="zh-TW" altLang="en-US" sz="2800" b="1" dirty="0">
                <a:solidFill>
                  <a:srgbClr val="C00000"/>
                </a:solidFill>
              </a:rPr>
              <a:t>企業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FC3F69-12DA-4DF3-946C-626706D6DA2F}"/>
              </a:ext>
            </a:extLst>
          </p:cNvPr>
          <p:cNvSpPr txBox="1"/>
          <p:nvPr/>
        </p:nvSpPr>
        <p:spPr>
          <a:xfrm>
            <a:off x="2024335" y="526797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足協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AF1CE51-3580-40F8-A65C-13A494F8480C}"/>
              </a:ext>
            </a:extLst>
          </p:cNvPr>
          <p:cNvCxnSpPr/>
          <p:nvPr/>
        </p:nvCxnSpPr>
        <p:spPr>
          <a:xfrm>
            <a:off x="2927146" y="2654300"/>
            <a:ext cx="719729" cy="701604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057A2A4-BBBF-4336-8BD4-53ECBE3167CA}"/>
              </a:ext>
            </a:extLst>
          </p:cNvPr>
          <p:cNvCxnSpPr>
            <a:cxnSpLocks/>
          </p:cNvCxnSpPr>
          <p:nvPr/>
        </p:nvCxnSpPr>
        <p:spPr>
          <a:xfrm flipH="1">
            <a:off x="1333507" y="2654300"/>
            <a:ext cx="663129" cy="670297"/>
          </a:xfrm>
          <a:prstGeom prst="straightConnector1">
            <a:avLst/>
          </a:prstGeom>
          <a:ln w="95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4CBFC1F-3A87-4CFF-A003-C86DDE9527A5}"/>
              </a:ext>
            </a:extLst>
          </p:cNvPr>
          <p:cNvCxnSpPr>
            <a:cxnSpLocks/>
          </p:cNvCxnSpPr>
          <p:nvPr/>
        </p:nvCxnSpPr>
        <p:spPr>
          <a:xfrm flipH="1" flipV="1">
            <a:off x="1315005" y="4265976"/>
            <a:ext cx="709331" cy="794684"/>
          </a:xfrm>
          <a:prstGeom prst="straightConnector1">
            <a:avLst/>
          </a:prstGeom>
          <a:ln w="95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29C315D-776E-4705-9AC4-F5E083BA77C9}"/>
              </a:ext>
            </a:extLst>
          </p:cNvPr>
          <p:cNvCxnSpPr>
            <a:cxnSpLocks/>
          </p:cNvCxnSpPr>
          <p:nvPr/>
        </p:nvCxnSpPr>
        <p:spPr>
          <a:xfrm flipV="1">
            <a:off x="2927146" y="4265976"/>
            <a:ext cx="787215" cy="794683"/>
          </a:xfrm>
          <a:prstGeom prst="straightConnector1">
            <a:avLst/>
          </a:prstGeom>
          <a:ln w="95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DE908AB-A701-49E2-8A9D-F9DCDE903C61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2463800" y="3083982"/>
            <a:ext cx="0" cy="1535433"/>
          </a:xfrm>
          <a:prstGeom prst="straightConnector1">
            <a:avLst/>
          </a:prstGeom>
          <a:ln w="95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DA6D8A9-8453-4FDE-8031-8D75A25523F7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1682750" y="3807463"/>
            <a:ext cx="1596381" cy="0"/>
          </a:xfrm>
          <a:prstGeom prst="straightConnector1">
            <a:avLst/>
          </a:prstGeom>
          <a:ln w="95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文字方塊 3079">
            <a:extLst>
              <a:ext uri="{FF2B5EF4-FFF2-40B4-BE49-F238E27FC236}">
                <a16:creationId xmlns:a16="http://schemas.microsoft.com/office/drawing/2014/main" id="{F02A145C-415F-45AF-BC8F-DF14B99D15C6}"/>
              </a:ext>
            </a:extLst>
          </p:cNvPr>
          <p:cNvSpPr txBox="1"/>
          <p:nvPr/>
        </p:nvSpPr>
        <p:spPr>
          <a:xfrm>
            <a:off x="5086898" y="1060705"/>
            <a:ext cx="281038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「運產條例</a:t>
            </a:r>
            <a:r>
              <a:rPr lang="zh-TW" altLang="en-US"/>
              <a:t>」第</a:t>
            </a:r>
            <a:r>
              <a:rPr lang="en-US" altLang="zh-TW" dirty="0"/>
              <a:t>7</a:t>
            </a:r>
            <a:r>
              <a:rPr lang="zh-TW" altLang="en-US" dirty="0"/>
              <a:t>條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9829438-A52B-482A-8475-3671321087F1}"/>
              </a:ext>
            </a:extLst>
          </p:cNvPr>
          <p:cNvSpPr txBox="1"/>
          <p:nvPr/>
        </p:nvSpPr>
        <p:spPr>
          <a:xfrm>
            <a:off x="5086898" y="1522370"/>
            <a:ext cx="38779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各級政府與公營事業</a:t>
            </a:r>
            <a:r>
              <a:rPr lang="zh-TW" altLang="en-US" sz="2400" dirty="0"/>
              <a:t>得配合</a:t>
            </a:r>
            <a:endParaRPr lang="en-US" altLang="zh-TW" sz="2400" dirty="0"/>
          </a:p>
          <a:p>
            <a:r>
              <a:rPr lang="zh-TW" altLang="en-US" sz="2400" dirty="0"/>
              <a:t>國家體育政策及運動產業發</a:t>
            </a:r>
            <a:endParaRPr lang="en-US" altLang="zh-TW" sz="2400" dirty="0"/>
          </a:p>
          <a:p>
            <a:r>
              <a:rPr lang="zh-TW" altLang="en-US" sz="2400" dirty="0"/>
              <a:t>展綱領，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出資經營運動團隊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21D2365-D0A2-4E9B-9346-434B5A383DDE}"/>
              </a:ext>
            </a:extLst>
          </p:cNvPr>
          <p:cNvSpPr txBox="1"/>
          <p:nvPr/>
        </p:nvSpPr>
        <p:spPr>
          <a:xfrm>
            <a:off x="5086898" y="2810298"/>
            <a:ext cx="34451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「運產條例」第</a:t>
            </a:r>
            <a:r>
              <a:rPr lang="en-US" altLang="zh-TW" sz="2400" b="1" dirty="0">
                <a:solidFill>
                  <a:schemeClr val="bg1"/>
                </a:solidFill>
              </a:rPr>
              <a:t>26</a:t>
            </a:r>
            <a:r>
              <a:rPr lang="zh-TW" altLang="en-US" sz="2400" b="1" dirty="0">
                <a:solidFill>
                  <a:schemeClr val="bg1"/>
                </a:solidFill>
              </a:rPr>
              <a:t>條之</a:t>
            </a:r>
            <a:r>
              <a:rPr lang="en-US" altLang="zh-TW" sz="2400" b="1" dirty="0">
                <a:solidFill>
                  <a:schemeClr val="bg1"/>
                </a:solidFill>
              </a:rPr>
              <a:t>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8D4F679-47AA-4D0E-8B82-F52F2F472D3D}"/>
              </a:ext>
            </a:extLst>
          </p:cNvPr>
          <p:cNvSpPr txBox="1"/>
          <p:nvPr/>
        </p:nvSpPr>
        <p:spPr>
          <a:xfrm>
            <a:off x="5086898" y="3260474"/>
            <a:ext cx="387798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營利事業捐贈職業或業餘運動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，申報所得稅得全數按捐贈金額之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，自其當年度營利事業所得額中減除。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1667E2-7B65-43C8-A26C-9BF70EE509B4}"/>
              </a:ext>
            </a:extLst>
          </p:cNvPr>
          <p:cNvSpPr/>
          <p:nvPr/>
        </p:nvSpPr>
        <p:spPr>
          <a:xfrm>
            <a:off x="56602" y="56242"/>
            <a:ext cx="9042042" cy="675095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62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4892</TotalTime>
  <Words>551</Words>
  <Application>Microsoft Office PowerPoint</Application>
  <PresentationFormat>如螢幕大小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華康超明體</vt:lpstr>
      <vt:lpstr>微軟正黑體</vt:lpstr>
      <vt:lpstr>新細明體</vt:lpstr>
      <vt:lpstr>Arial</vt:lpstr>
      <vt:lpstr>Calibri</vt:lpstr>
      <vt:lpstr>Cambria</vt:lpstr>
      <vt:lpstr>Georgia</vt:lpstr>
      <vt:lpstr>Tw Cen MT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166</cp:revision>
  <cp:lastPrinted>2022-04-21T05:31:18Z</cp:lastPrinted>
  <dcterms:created xsi:type="dcterms:W3CDTF">2021-10-25T08:26:31Z</dcterms:created>
  <dcterms:modified xsi:type="dcterms:W3CDTF">2022-04-21T15:47:26Z</dcterms:modified>
</cp:coreProperties>
</file>